
<file path=[Content_Types].xml><?xml version="1.0" encoding="utf-8"?>
<Types xmlns="http://schemas.openxmlformats.org/package/2006/content-types">
  <Default ContentType="image/png" Extension="png"/>
  <Default ContentType="image/jpeg" Extension="jpeg"/>
  <Default ContentType="application/vnd.openxmlformats-package.relationships+xml" Extension="rels"/>
  <Default ContentType="application/xml" Extension="xml"/>
  <Default ContentType="image/gif" Extension="gif"/>
  <Override ContentType="application/vnd.openxmlformats-officedocument.presentationml.presentation.main+xml" PartName="/ppt/presentation.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slide+xml" PartName="/ppt/slides/slide39.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handoutMaster+xml" PartName="/ppt/handoutMasters/handoutMaster1.xml"/>
  <Override ContentType="application/vnd.openxmlformats-officedocument.presentationml.presProps+xml" PartName="/ppt/presProps.xml"/>
  <Override ContentType="application/vnd.openxmlformats-officedocument.presentationml.viewProps+xml" PartName="/ppt/viewProps.xml"/>
  <Override ContentType="application/vnd.openxmlformats-officedocument.theme+xml" PartName="/ppt/theme/theme1.xml"/>
  <Override ContentType="application/vnd.openxmlformats-officedocument.presentationml.tableStyles+xml" PartName="/ppt/tableStyle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theme+xml" PartName="/ppt/theme/theme2.xml"/>
  <Override ContentType="application/vnd.openxmlformats-officedocument.theme+xml" PartName="/ppt/theme/theme3.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notesSlide+xml" PartName="/ppt/notesSlides/notesSlide26.xml"/>
  <Override ContentType="application/vnd.openxmlformats-officedocument.presentationml.notesSlide+xml" PartName="/ppt/notesSlides/notesSlide27.xml"/>
  <Override ContentType="application/vnd.openxmlformats-officedocument.presentationml.notesSlide+xml" PartName="/ppt/notesSlides/notesSlide28.xml"/>
  <Override ContentType="application/vnd.openxmlformats-officedocument.presentationml.notesSlide+xml" PartName="/ppt/notesSlides/notesSlide29.xml"/>
  <Override ContentType="application/vnd.openxmlformats-officedocument.presentationml.notesSlide+xml" PartName="/ppt/notesSlides/notesSlide30.xml"/>
  <Override ContentType="application/vnd.openxmlformats-officedocument.presentationml.notesSlide+xml" PartName="/ppt/notesSlides/notesSlide31.xml"/>
  <Override ContentType="application/vnd.openxmlformats-officedocument.presentationml.notesSlide+xml" PartName="/ppt/notesSlides/notesSlide32.xml"/>
  <Override ContentType="application/vnd.openxmlformats-officedocument.presentationml.notesSlide+xml" PartName="/ppt/notesSlides/notesSlide33.xml"/>
  <Override ContentType="application/vnd.openxmlformats-officedocument.presentationml.notesSlide+xml" PartName="/ppt/notesSlides/notesSlide34.xml"/>
  <Override ContentType="application/vnd.openxmlformats-officedocument.presentationml.notesSlide+xml" PartName="/ppt/notesSlides/notesSlide35.xml"/>
  <Override ContentType="application/vnd.openxmlformats-officedocument.presentationml.notesSlide+xml" PartName="/ppt/notesSlides/notesSlide36.xml"/>
  <Override ContentType="application/vnd.openxmlformats-officedocument.presentationml.notesSlide+xml" PartName="/ppt/notesSlides/notesSlide37.xml"/>
  <Override ContentType="application/vnd.openxmlformats-officedocument.presentationml.notesSlide+xml" PartName="/ppt/notesSlides/notesSlide38.xml"/>
  <Override ContentType="application/vnd.openxmlformats-package.core-properties+xml" PartName="/docProps/core.xml"/>
  <Override ContentType="application/vnd.openxmlformats-officedocument.extended-properties+xml" PartName="/docProps/app.xml"/>
  <Override ContentType="application/vnd.openxmlformats-officedocument.custom-properties+xml" PartName="/docProps/custom.xml"/>
</Types>
</file>

<file path=_rels/.rels><?xml version="1.0" encoding="UTF-8" standalone="yes" ?><Relationships xmlns="http://schemas.openxmlformats.org/package/2006/relationships"><Relationship Id="rId3" Target="docProps/core.xml" Type="http://schemas.openxmlformats.org/package/2006/relationships/metadata/core-properties"/><Relationship Id="rId2" Target="docProps/thumbnail.jpeg" Type="http://schemas.openxmlformats.org/package/2006/relationships/metadata/thumbnail"/><Relationship Id="rId1" Target="ppt/presentation.xml" Type="http://schemas.openxmlformats.org/officeDocument/2006/relationships/officeDocument"/><Relationship Id="rId4" Target="docProps/app.xml" Type="http://schemas.openxmlformats.org/officeDocument/2006/relationships/extended-properties"/><Relationship Id="rId5"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handoutMasterIdLst>
    <p:handoutMasterId r:id="rId43"/>
  </p:handoutMasterIdLst>
  <p:sldIdLst>
    <p:sldId id="262" r:id="rId2"/>
    <p:sldId id="368" r:id="rId3"/>
    <p:sldId id="369" r:id="rId4"/>
    <p:sldId id="334" r:id="rId5"/>
    <p:sldId id="260" r:id="rId6"/>
    <p:sldId id="335" r:id="rId7"/>
    <p:sldId id="370" r:id="rId8"/>
    <p:sldId id="359" r:id="rId9"/>
    <p:sldId id="365" r:id="rId10"/>
    <p:sldId id="362" r:id="rId11"/>
    <p:sldId id="341" r:id="rId12"/>
    <p:sldId id="347" r:id="rId13"/>
    <p:sldId id="342" r:id="rId14"/>
    <p:sldId id="344" r:id="rId15"/>
    <p:sldId id="356" r:id="rId16"/>
    <p:sldId id="361" r:id="rId17"/>
    <p:sldId id="367" r:id="rId18"/>
    <p:sldId id="351" r:id="rId19"/>
    <p:sldId id="366" r:id="rId20"/>
    <p:sldId id="338" r:id="rId21"/>
    <p:sldId id="348" r:id="rId22"/>
    <p:sldId id="339" r:id="rId23"/>
    <p:sldId id="363" r:id="rId24"/>
    <p:sldId id="286" r:id="rId25"/>
    <p:sldId id="287" r:id="rId26"/>
    <p:sldId id="319" r:id="rId27"/>
    <p:sldId id="331" r:id="rId28"/>
    <p:sldId id="350" r:id="rId29"/>
    <p:sldId id="346" r:id="rId30"/>
    <p:sldId id="296" r:id="rId31"/>
    <p:sldId id="332" r:id="rId32"/>
    <p:sldId id="333" r:id="rId33"/>
    <p:sldId id="302" r:id="rId34"/>
    <p:sldId id="323" r:id="rId35"/>
    <p:sldId id="328" r:id="rId36"/>
    <p:sldId id="353" r:id="rId37"/>
    <p:sldId id="354" r:id="rId38"/>
    <p:sldId id="352" r:id="rId39"/>
    <p:sldId id="329" r:id="rId40"/>
    <p:sldId id="308"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ADC"/>
    <a:srgbClr val="4AAA4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307" autoAdjust="0"/>
    <p:restoredTop sz="94687" autoAdjust="0"/>
  </p:normalViewPr>
  <p:slideViewPr>
    <p:cSldViewPr>
      <p:cViewPr>
        <p:scale>
          <a:sx n="90" d="100"/>
          <a:sy n="90" d="100"/>
        </p:scale>
        <p:origin x="-1422" y="-15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0" d="100"/>
        <a:sy n="70" d="100"/>
      </p:scale>
      <p:origin x="0" y="726"/>
    </p:cViewPr>
  </p:sorterViewPr>
  <p:notesViewPr>
    <p:cSldViewPr>
      <p:cViewPr varScale="1">
        <p:scale>
          <a:sx n="97" d="100"/>
          <a:sy n="97" d="100"/>
        </p:scale>
        <p:origin x="-1842"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9EE5128-E94F-4104-AD89-B5AF29C72E2D}" type="datetimeFigureOut">
              <a:rPr lang="en-US" smtClean="0"/>
              <a:t>6/11/2014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5FEB848-FFF3-4C89-A3DD-08361EC3D893}" type="slidenum">
              <a:rPr lang="en-US" smtClean="0"/>
              <a:t>‹#›</a:t>
            </a:fld>
            <a:endParaRPr lang="en-US"/>
          </a:p>
        </p:txBody>
      </p:sp>
    </p:spTree>
    <p:extLst>
      <p:ext uri="{BB962C8B-B14F-4D97-AF65-F5344CB8AC3E}">
        <p14:creationId xmlns:p14="http://schemas.microsoft.com/office/powerpoint/2010/main" val="9099116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B256C26-7B38-4683-A8E5-5C5D3C1AD4F7}" type="datetimeFigureOut">
              <a:rPr lang="en-US" smtClean="0"/>
              <a:t>6/11/2014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D058DAC-54F2-4B1B-A729-AB942FF58017}" type="slidenum">
              <a:rPr lang="en-US" smtClean="0"/>
              <a:t>‹#›</a:t>
            </a:fld>
            <a:endParaRPr lang="en-US"/>
          </a:p>
        </p:txBody>
      </p:sp>
    </p:spTree>
    <p:extLst>
      <p:ext uri="{BB962C8B-B14F-4D97-AF65-F5344CB8AC3E}">
        <p14:creationId xmlns:p14="http://schemas.microsoft.com/office/powerpoint/2010/main" val="3003554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7FDF1C4-649A-4C48-8852-7933830AAC0A}" type="slidenum">
              <a:rPr lang="en-US" smtClean="0">
                <a:solidFill>
                  <a:prstClr val="black"/>
                </a:solidFill>
              </a:rPr>
              <a:pPr>
                <a:defRPr/>
              </a:pPr>
              <a:t>1</a:t>
            </a:fld>
            <a:endParaRPr lang="en-US">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E7E2BB1-0F56-42D1-B75B-F52A92BF5A53}"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E7E2BB1-0F56-42D1-B75B-F52A92BF5A53}"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9572" indent="-169572">
              <a:buFont typeface="Arial" pitchFamily="34" charset="0"/>
              <a:buChar char="•"/>
            </a:pPr>
            <a:r>
              <a:rPr lang="en-US" sz="1000" dirty="0"/>
              <a:t>Emergency room use for dental conditions is increasing. Dental visits in ERs in the US doubled from 1 million in 2000 to 2 million in 2010.</a:t>
            </a:r>
          </a:p>
          <a:p>
            <a:pPr marL="169572" indent="-169572">
              <a:buFont typeface="Arial" pitchFamily="34" charset="0"/>
              <a:buChar char="•"/>
            </a:pPr>
            <a:r>
              <a:rPr lang="en-US" sz="1000" dirty="0"/>
              <a:t>This increase is being driven entirely by rising rates among young adults, 21-34. </a:t>
            </a:r>
          </a:p>
          <a:p>
            <a:pPr marL="169572" indent="-169572">
              <a:buFont typeface="Arial" pitchFamily="34" charset="0"/>
              <a:buChar char="•"/>
            </a:pPr>
            <a:r>
              <a:rPr lang="en-US" sz="1000" dirty="0"/>
              <a:t>In fact, 50% of all dental ER visits in the US are accounted for by 21-34 year olds. </a:t>
            </a:r>
          </a:p>
          <a:p>
            <a:pPr marL="169572" indent="-169572">
              <a:buFont typeface="Arial" pitchFamily="34" charset="0"/>
              <a:buChar char="•"/>
            </a:pPr>
            <a:r>
              <a:rPr lang="en-US" sz="1000" dirty="0"/>
              <a:t>This is further evidence of access issues among young adults </a:t>
            </a:r>
          </a:p>
        </p:txBody>
      </p:sp>
      <p:sp>
        <p:nvSpPr>
          <p:cNvPr id="4" name="Slide Number Placeholder 3"/>
          <p:cNvSpPr>
            <a:spLocks noGrp="1"/>
          </p:cNvSpPr>
          <p:nvPr>
            <p:ph type="sldNum" sz="quarter" idx="10"/>
          </p:nvPr>
        </p:nvSpPr>
        <p:spPr/>
        <p:txBody>
          <a:bodyPr/>
          <a:lstStyle/>
          <a:p>
            <a:fld id="{595A4C5D-CCE3-4F68-BCB4-5A7753880D1F}" type="slidenum">
              <a:rPr lang="en-US" smtClean="0"/>
              <a:pPr/>
              <a:t>12</a:t>
            </a:fld>
            <a:endParaRPr lang="en-US" dirty="0"/>
          </a:p>
        </p:txBody>
      </p:sp>
    </p:spTree>
    <p:extLst>
      <p:ext uri="{BB962C8B-B14F-4D97-AF65-F5344CB8AC3E}">
        <p14:creationId xmlns:p14="http://schemas.microsoft.com/office/powerpoint/2010/main" val="26886802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E7E2BB1-0F56-42D1-B75B-F52A92BF5A53}"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41" indent="-171441" defTabSz="914350">
              <a:buFont typeface="Arial" pitchFamily="34" charset="0"/>
              <a:buChar char="•"/>
              <a:defRPr/>
            </a:pPr>
            <a:r>
              <a:rPr lang="en-US" sz="1000" dirty="0"/>
              <a:t>The Center for Professional Success, which will soon be launched, is an example of a new member benefit specifically aimed at helping dentists run more efficient practices. </a:t>
            </a:r>
          </a:p>
          <a:p>
            <a:pPr marL="171441" indent="-171441" defTabSz="914350">
              <a:buFont typeface="Arial" pitchFamily="34" charset="0"/>
              <a:buChar char="•"/>
              <a:defRPr/>
            </a:pPr>
            <a:r>
              <a:rPr lang="en-US" sz="1000" dirty="0"/>
              <a:t>The ADA is doing a comprehensive study of group practices to better inform our members of the various practice environments out there. </a:t>
            </a:r>
          </a:p>
          <a:p>
            <a:pPr marL="171441" indent="-171441" defTabSz="914350">
              <a:buFont typeface="Arial" pitchFamily="34" charset="0"/>
              <a:buChar char="•"/>
              <a:defRPr/>
            </a:pPr>
            <a:r>
              <a:rPr lang="en-US" sz="1000" dirty="0"/>
              <a:t>Our Health Policy Resources Center is also already engaging in new analysis to understanding oral care seeking behavior among young adults.</a:t>
            </a:r>
            <a:endParaRPr lang="en-US" sz="1000" b="1" dirty="0"/>
          </a:p>
        </p:txBody>
      </p:sp>
      <p:sp>
        <p:nvSpPr>
          <p:cNvPr id="4" name="Slide Number Placeholder 3"/>
          <p:cNvSpPr>
            <a:spLocks noGrp="1"/>
          </p:cNvSpPr>
          <p:nvPr>
            <p:ph type="sldNum" sz="quarter" idx="10"/>
          </p:nvPr>
        </p:nvSpPr>
        <p:spPr/>
        <p:txBody>
          <a:bodyPr/>
          <a:lstStyle/>
          <a:p>
            <a:fld id="{595A4C5D-CCE3-4F68-BCB4-5A7753880D1F}" type="slidenum">
              <a:rPr lang="en-US" smtClean="0"/>
              <a:pPr/>
              <a:t>14</a:t>
            </a:fld>
            <a:endParaRPr lang="en-US" dirty="0"/>
          </a:p>
        </p:txBody>
      </p:sp>
    </p:spTree>
    <p:extLst>
      <p:ext uri="{BB962C8B-B14F-4D97-AF65-F5344CB8AC3E}">
        <p14:creationId xmlns:p14="http://schemas.microsoft.com/office/powerpoint/2010/main" val="28619880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41" indent="-171441" defTabSz="914350">
              <a:buFont typeface="Arial" pitchFamily="34" charset="0"/>
              <a:buChar char="•"/>
              <a:defRPr/>
            </a:pPr>
            <a:r>
              <a:rPr lang="en-US" sz="1000" dirty="0"/>
              <a:t>The Center for Professional Success, which will soon be launched, is an example of a new member benefit specifically aimed at helping dentists run more efficient practices. </a:t>
            </a:r>
          </a:p>
          <a:p>
            <a:pPr marL="171441" indent="-171441" defTabSz="914350">
              <a:buFont typeface="Arial" pitchFamily="34" charset="0"/>
              <a:buChar char="•"/>
              <a:defRPr/>
            </a:pPr>
            <a:r>
              <a:rPr lang="en-US" sz="1000" dirty="0"/>
              <a:t>The ADA is doing a comprehensive study of group practices to better inform our members of the various practice environments out there. </a:t>
            </a:r>
          </a:p>
          <a:p>
            <a:pPr marL="171441" indent="-171441" defTabSz="914350">
              <a:buFont typeface="Arial" pitchFamily="34" charset="0"/>
              <a:buChar char="•"/>
              <a:defRPr/>
            </a:pPr>
            <a:r>
              <a:rPr lang="en-US" sz="1000" dirty="0"/>
              <a:t>Our Health Policy Resources Center is also already engaging in new analysis to understanding oral care seeking behavior among young adults.</a:t>
            </a:r>
            <a:endParaRPr lang="en-US" sz="1000" b="1" dirty="0"/>
          </a:p>
        </p:txBody>
      </p:sp>
      <p:sp>
        <p:nvSpPr>
          <p:cNvPr id="4" name="Slide Number Placeholder 3"/>
          <p:cNvSpPr>
            <a:spLocks noGrp="1"/>
          </p:cNvSpPr>
          <p:nvPr>
            <p:ph type="sldNum" sz="quarter" idx="10"/>
          </p:nvPr>
        </p:nvSpPr>
        <p:spPr/>
        <p:txBody>
          <a:bodyPr/>
          <a:lstStyle/>
          <a:p>
            <a:fld id="{595A4C5D-CCE3-4F68-BCB4-5A7753880D1F}" type="slidenum">
              <a:rPr lang="en-US" smtClean="0"/>
              <a:pPr/>
              <a:t>15</a:t>
            </a:fld>
            <a:endParaRPr lang="en-US" dirty="0"/>
          </a:p>
        </p:txBody>
      </p:sp>
    </p:spTree>
    <p:extLst>
      <p:ext uri="{BB962C8B-B14F-4D97-AF65-F5344CB8AC3E}">
        <p14:creationId xmlns:p14="http://schemas.microsoft.com/office/powerpoint/2010/main" val="28619880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E7E2BB1-0F56-42D1-B75B-F52A92BF5A53}" type="slidenum">
              <a:rPr lang="en-US" smtClean="0"/>
              <a:pPr/>
              <a:t>18</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E7E2BB1-0F56-42D1-B75B-F52A92BF5A53}" type="slidenum">
              <a:rPr lang="en-US" smtClean="0"/>
              <a:pPr/>
              <a:t>19</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8244" indent="-168244">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595A4C5D-CCE3-4F68-BCB4-5A7753880D1F}" type="slidenum">
              <a:rPr lang="en-US" smtClean="0"/>
              <a:pPr/>
              <a:t>20</a:t>
            </a:fld>
            <a:endParaRPr lang="en-US"/>
          </a:p>
        </p:txBody>
      </p:sp>
    </p:spTree>
    <p:extLst>
      <p:ext uri="{BB962C8B-B14F-4D97-AF65-F5344CB8AC3E}">
        <p14:creationId xmlns:p14="http://schemas.microsoft.com/office/powerpoint/2010/main" val="26886802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8244" indent="-168244">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595A4C5D-CCE3-4F68-BCB4-5A7753880D1F}" type="slidenum">
              <a:rPr lang="en-US" smtClean="0"/>
              <a:pPr/>
              <a:t>21</a:t>
            </a:fld>
            <a:endParaRPr lang="en-US"/>
          </a:p>
        </p:txBody>
      </p:sp>
    </p:spTree>
    <p:extLst>
      <p:ext uri="{BB962C8B-B14F-4D97-AF65-F5344CB8AC3E}">
        <p14:creationId xmlns:p14="http://schemas.microsoft.com/office/powerpoint/2010/main" val="26886802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E7E2BB1-0F56-42D1-B75B-F52A92BF5A53}"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8244" indent="-168244">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595A4C5D-CCE3-4F68-BCB4-5A7753880D1F}" type="slidenum">
              <a:rPr lang="en-US" smtClean="0"/>
              <a:pPr/>
              <a:t>22</a:t>
            </a:fld>
            <a:endParaRPr lang="en-US"/>
          </a:p>
        </p:txBody>
      </p:sp>
    </p:spTree>
    <p:extLst>
      <p:ext uri="{BB962C8B-B14F-4D97-AF65-F5344CB8AC3E}">
        <p14:creationId xmlns:p14="http://schemas.microsoft.com/office/powerpoint/2010/main" val="26886802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E7E2BB1-0F56-42D1-B75B-F52A92BF5A53}" type="slidenum">
              <a:rPr lang="en-US" smtClean="0"/>
              <a:pPr/>
              <a:t>23</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E7E2BB1-0F56-42D1-B75B-F52A92BF5A53}" type="slidenum">
              <a:rPr lang="en-US" smtClean="0"/>
              <a:pPr/>
              <a:t>24</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41" indent="-171441">
              <a:buFont typeface="Arial" pitchFamily="34" charset="0"/>
              <a:buChar char="•"/>
            </a:pPr>
            <a:endParaRPr lang="en-US" sz="1000" dirty="0"/>
          </a:p>
        </p:txBody>
      </p:sp>
      <p:sp>
        <p:nvSpPr>
          <p:cNvPr id="4" name="Slide Number Placeholder 3"/>
          <p:cNvSpPr>
            <a:spLocks noGrp="1"/>
          </p:cNvSpPr>
          <p:nvPr>
            <p:ph type="sldNum" sz="quarter" idx="10"/>
          </p:nvPr>
        </p:nvSpPr>
        <p:spPr/>
        <p:txBody>
          <a:bodyPr/>
          <a:lstStyle/>
          <a:p>
            <a:fld id="{595A4C5D-CCE3-4F68-BCB4-5A7753880D1F}" type="slidenum">
              <a:rPr lang="en-US" smtClean="0"/>
              <a:pPr/>
              <a:t>25</a:t>
            </a:fld>
            <a:endParaRPr lang="en-US" dirty="0"/>
          </a:p>
        </p:txBody>
      </p:sp>
    </p:spTree>
    <p:extLst>
      <p:ext uri="{BB962C8B-B14F-4D97-AF65-F5344CB8AC3E}">
        <p14:creationId xmlns:p14="http://schemas.microsoft.com/office/powerpoint/2010/main" val="30097948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41" indent="-171441">
              <a:buFont typeface="Arial" pitchFamily="34" charset="0"/>
              <a:buChar char="•"/>
            </a:pPr>
            <a:endParaRPr lang="en-US" sz="1000" dirty="0"/>
          </a:p>
        </p:txBody>
      </p:sp>
      <p:sp>
        <p:nvSpPr>
          <p:cNvPr id="4" name="Slide Number Placeholder 3"/>
          <p:cNvSpPr>
            <a:spLocks noGrp="1"/>
          </p:cNvSpPr>
          <p:nvPr>
            <p:ph type="sldNum" sz="quarter" idx="10"/>
          </p:nvPr>
        </p:nvSpPr>
        <p:spPr/>
        <p:txBody>
          <a:bodyPr/>
          <a:lstStyle/>
          <a:p>
            <a:fld id="{595A4C5D-CCE3-4F68-BCB4-5A7753880D1F}" type="slidenum">
              <a:rPr lang="en-US" smtClean="0"/>
              <a:pPr/>
              <a:t>26</a:t>
            </a:fld>
            <a:endParaRPr lang="en-US" dirty="0"/>
          </a:p>
        </p:txBody>
      </p:sp>
    </p:spTree>
    <p:extLst>
      <p:ext uri="{BB962C8B-B14F-4D97-AF65-F5344CB8AC3E}">
        <p14:creationId xmlns:p14="http://schemas.microsoft.com/office/powerpoint/2010/main" val="30097948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41" indent="-171441" defTabSz="914350">
              <a:buFont typeface="Arial" pitchFamily="34" charset="0"/>
              <a:buChar char="•"/>
              <a:defRPr/>
            </a:pPr>
            <a:r>
              <a:rPr lang="en-US" sz="1000" dirty="0"/>
              <a:t>The Center for Professional Success, which will soon be launched, is an example of a new member benefit specifically aimed at helping dentists run more efficient practices. </a:t>
            </a:r>
          </a:p>
          <a:p>
            <a:pPr marL="171441" indent="-171441" defTabSz="914350">
              <a:buFont typeface="Arial" pitchFamily="34" charset="0"/>
              <a:buChar char="•"/>
              <a:defRPr/>
            </a:pPr>
            <a:r>
              <a:rPr lang="en-US" sz="1000" dirty="0"/>
              <a:t>The ADA is doing a comprehensive study of group practices to better inform our members of the various practice environments out there. </a:t>
            </a:r>
          </a:p>
          <a:p>
            <a:pPr marL="171441" indent="-171441" defTabSz="914350">
              <a:buFont typeface="Arial" pitchFamily="34" charset="0"/>
              <a:buChar char="•"/>
              <a:defRPr/>
            </a:pPr>
            <a:r>
              <a:rPr lang="en-US" sz="1000" dirty="0"/>
              <a:t>Our Health Policy Resources Center is also already engaging in new analysis to understanding oral care seeking behavior among young adults.</a:t>
            </a:r>
            <a:endParaRPr lang="en-US" sz="1000" b="1" dirty="0"/>
          </a:p>
        </p:txBody>
      </p:sp>
      <p:sp>
        <p:nvSpPr>
          <p:cNvPr id="4" name="Slide Number Placeholder 3"/>
          <p:cNvSpPr>
            <a:spLocks noGrp="1"/>
          </p:cNvSpPr>
          <p:nvPr>
            <p:ph type="sldNum" sz="quarter" idx="10"/>
          </p:nvPr>
        </p:nvSpPr>
        <p:spPr/>
        <p:txBody>
          <a:bodyPr/>
          <a:lstStyle/>
          <a:p>
            <a:fld id="{595A4C5D-CCE3-4F68-BCB4-5A7753880D1F}" type="slidenum">
              <a:rPr lang="en-US" smtClean="0"/>
              <a:pPr/>
              <a:t>27</a:t>
            </a:fld>
            <a:endParaRPr lang="en-US" dirty="0"/>
          </a:p>
        </p:txBody>
      </p:sp>
    </p:spTree>
    <p:extLst>
      <p:ext uri="{BB962C8B-B14F-4D97-AF65-F5344CB8AC3E}">
        <p14:creationId xmlns:p14="http://schemas.microsoft.com/office/powerpoint/2010/main" val="28619880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E7E2BB1-0F56-42D1-B75B-F52A92BF5A53}" type="slidenum">
              <a:rPr lang="en-US" smtClean="0"/>
              <a:pPr/>
              <a:t>28</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8235" indent="-168235">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595A4C5D-CCE3-4F68-BCB4-5A7753880D1F}" type="slidenum">
              <a:rPr lang="en-US" smtClean="0"/>
              <a:pPr/>
              <a:t>29</a:t>
            </a:fld>
            <a:endParaRPr lang="en-US"/>
          </a:p>
        </p:txBody>
      </p:sp>
    </p:spTree>
    <p:extLst>
      <p:ext uri="{BB962C8B-B14F-4D97-AF65-F5344CB8AC3E}">
        <p14:creationId xmlns:p14="http://schemas.microsoft.com/office/powerpoint/2010/main" val="10605532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8235" indent="-168235">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595A4C5D-CCE3-4F68-BCB4-5A7753880D1F}" type="slidenum">
              <a:rPr lang="en-US" smtClean="0"/>
              <a:pPr/>
              <a:t>30</a:t>
            </a:fld>
            <a:endParaRPr lang="en-US"/>
          </a:p>
        </p:txBody>
      </p:sp>
    </p:spTree>
    <p:extLst>
      <p:ext uri="{BB962C8B-B14F-4D97-AF65-F5344CB8AC3E}">
        <p14:creationId xmlns:p14="http://schemas.microsoft.com/office/powerpoint/2010/main" val="10605532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9572" indent="-169572">
              <a:buFont typeface="Arial" pitchFamily="34" charset="0"/>
              <a:buChar char="•"/>
            </a:pPr>
            <a:r>
              <a:rPr lang="en-US" sz="1000" dirty="0"/>
              <a:t>Emergency room use for dental conditions is increasing. Dental visits in ERs in the US doubled from 1 million in 2000 to 2 million in 2010.</a:t>
            </a:r>
          </a:p>
          <a:p>
            <a:pPr marL="169572" indent="-169572">
              <a:buFont typeface="Arial" pitchFamily="34" charset="0"/>
              <a:buChar char="•"/>
            </a:pPr>
            <a:r>
              <a:rPr lang="en-US" sz="1000" dirty="0"/>
              <a:t>This increase is being driven entirely by rising rates among young adults, 21-34. </a:t>
            </a:r>
          </a:p>
          <a:p>
            <a:pPr marL="169572" indent="-169572">
              <a:buFont typeface="Arial" pitchFamily="34" charset="0"/>
              <a:buChar char="•"/>
            </a:pPr>
            <a:r>
              <a:rPr lang="en-US" sz="1000" dirty="0"/>
              <a:t>In fact, 50% of all dental ER visits in the US are accounted for by 21-34 year olds. </a:t>
            </a:r>
          </a:p>
          <a:p>
            <a:pPr marL="169572" indent="-169572">
              <a:buFont typeface="Arial" pitchFamily="34" charset="0"/>
              <a:buChar char="•"/>
            </a:pPr>
            <a:r>
              <a:rPr lang="en-US" sz="1000" dirty="0"/>
              <a:t>This is further evidence of access issues among young adults </a:t>
            </a:r>
          </a:p>
        </p:txBody>
      </p:sp>
      <p:sp>
        <p:nvSpPr>
          <p:cNvPr id="4" name="Slide Number Placeholder 3"/>
          <p:cNvSpPr>
            <a:spLocks noGrp="1"/>
          </p:cNvSpPr>
          <p:nvPr>
            <p:ph type="sldNum" sz="quarter" idx="10"/>
          </p:nvPr>
        </p:nvSpPr>
        <p:spPr/>
        <p:txBody>
          <a:bodyPr/>
          <a:lstStyle/>
          <a:p>
            <a:fld id="{595A4C5D-CCE3-4F68-BCB4-5A7753880D1F}" type="slidenum">
              <a:rPr lang="en-US" smtClean="0"/>
              <a:pPr/>
              <a:t>31</a:t>
            </a:fld>
            <a:endParaRPr lang="en-US" dirty="0"/>
          </a:p>
        </p:txBody>
      </p:sp>
    </p:spTree>
    <p:extLst>
      <p:ext uri="{BB962C8B-B14F-4D97-AF65-F5344CB8AC3E}">
        <p14:creationId xmlns:p14="http://schemas.microsoft.com/office/powerpoint/2010/main" val="26886802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E7E2BB1-0F56-42D1-B75B-F52A92BF5A53}" type="slidenum">
              <a:rPr lang="en-US" smtClean="0"/>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9572" indent="-169572">
              <a:buFont typeface="Arial" pitchFamily="34" charset="0"/>
              <a:buChar char="•"/>
            </a:pPr>
            <a:r>
              <a:rPr lang="en-US" sz="1000" dirty="0"/>
              <a:t>Emergency room use for dental conditions is increasing. Dental visits in ERs in the US doubled from 1 million in 2000 to 2 million in 2010.</a:t>
            </a:r>
          </a:p>
          <a:p>
            <a:pPr marL="169572" indent="-169572">
              <a:buFont typeface="Arial" pitchFamily="34" charset="0"/>
              <a:buChar char="•"/>
            </a:pPr>
            <a:r>
              <a:rPr lang="en-US" sz="1000" dirty="0"/>
              <a:t>This increase is being driven entirely by rising rates among young adults, 21-34. </a:t>
            </a:r>
          </a:p>
          <a:p>
            <a:pPr marL="169572" indent="-169572">
              <a:buFont typeface="Arial" pitchFamily="34" charset="0"/>
              <a:buChar char="•"/>
            </a:pPr>
            <a:r>
              <a:rPr lang="en-US" sz="1000" dirty="0"/>
              <a:t>In fact, 50% of all dental ER visits in the US are accounted for by 21-34 year olds. </a:t>
            </a:r>
          </a:p>
          <a:p>
            <a:pPr marL="169572" indent="-169572">
              <a:buFont typeface="Arial" pitchFamily="34" charset="0"/>
              <a:buChar char="•"/>
            </a:pPr>
            <a:r>
              <a:rPr lang="en-US" sz="1000" dirty="0"/>
              <a:t>This is further evidence of access issues among young adults </a:t>
            </a:r>
          </a:p>
        </p:txBody>
      </p:sp>
      <p:sp>
        <p:nvSpPr>
          <p:cNvPr id="4" name="Slide Number Placeholder 3"/>
          <p:cNvSpPr>
            <a:spLocks noGrp="1"/>
          </p:cNvSpPr>
          <p:nvPr>
            <p:ph type="sldNum" sz="quarter" idx="10"/>
          </p:nvPr>
        </p:nvSpPr>
        <p:spPr/>
        <p:txBody>
          <a:bodyPr/>
          <a:lstStyle/>
          <a:p>
            <a:fld id="{595A4C5D-CCE3-4F68-BCB4-5A7753880D1F}" type="slidenum">
              <a:rPr lang="en-US" smtClean="0"/>
              <a:pPr/>
              <a:t>32</a:t>
            </a:fld>
            <a:endParaRPr lang="en-US" dirty="0"/>
          </a:p>
        </p:txBody>
      </p:sp>
    </p:spTree>
    <p:extLst>
      <p:ext uri="{BB962C8B-B14F-4D97-AF65-F5344CB8AC3E}">
        <p14:creationId xmlns:p14="http://schemas.microsoft.com/office/powerpoint/2010/main" val="268868027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9572" indent="-169572">
              <a:buFont typeface="Arial" pitchFamily="34" charset="0"/>
              <a:buChar char="•"/>
            </a:pPr>
            <a:r>
              <a:rPr lang="en-US" sz="1000" dirty="0"/>
              <a:t>Emergency room use for dental conditions is increasing. Dental visits in ERs in the US doubled from 1 million in 2000 to 2 million in 2010.</a:t>
            </a:r>
          </a:p>
          <a:p>
            <a:pPr marL="169572" indent="-169572">
              <a:buFont typeface="Arial" pitchFamily="34" charset="0"/>
              <a:buChar char="•"/>
            </a:pPr>
            <a:r>
              <a:rPr lang="en-US" sz="1000" dirty="0"/>
              <a:t>This increase is being driven entirely by rising rates among young adults, 21-34. </a:t>
            </a:r>
          </a:p>
          <a:p>
            <a:pPr marL="169572" indent="-169572">
              <a:buFont typeface="Arial" pitchFamily="34" charset="0"/>
              <a:buChar char="•"/>
            </a:pPr>
            <a:r>
              <a:rPr lang="en-US" sz="1000" dirty="0"/>
              <a:t>In fact, 50% of all dental ER visits in the US are accounted for by 21-34 year olds. </a:t>
            </a:r>
          </a:p>
          <a:p>
            <a:pPr marL="169572" indent="-169572">
              <a:buFont typeface="Arial" pitchFamily="34" charset="0"/>
              <a:buChar char="•"/>
            </a:pPr>
            <a:r>
              <a:rPr lang="en-US" sz="1000" dirty="0"/>
              <a:t>This is further evidence of access issues among young adults </a:t>
            </a:r>
          </a:p>
        </p:txBody>
      </p:sp>
      <p:sp>
        <p:nvSpPr>
          <p:cNvPr id="4" name="Slide Number Placeholder 3"/>
          <p:cNvSpPr>
            <a:spLocks noGrp="1"/>
          </p:cNvSpPr>
          <p:nvPr>
            <p:ph type="sldNum" sz="quarter" idx="10"/>
          </p:nvPr>
        </p:nvSpPr>
        <p:spPr/>
        <p:txBody>
          <a:bodyPr/>
          <a:lstStyle/>
          <a:p>
            <a:fld id="{595A4C5D-CCE3-4F68-BCB4-5A7753880D1F}" type="slidenum">
              <a:rPr lang="en-US" smtClean="0"/>
              <a:pPr/>
              <a:t>33</a:t>
            </a:fld>
            <a:endParaRPr lang="en-US" dirty="0"/>
          </a:p>
        </p:txBody>
      </p:sp>
    </p:spTree>
    <p:extLst>
      <p:ext uri="{BB962C8B-B14F-4D97-AF65-F5344CB8AC3E}">
        <p14:creationId xmlns:p14="http://schemas.microsoft.com/office/powerpoint/2010/main" val="268868027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9572" indent="-169572">
              <a:buFont typeface="Arial" pitchFamily="34" charset="0"/>
              <a:buChar char="•"/>
            </a:pPr>
            <a:r>
              <a:rPr lang="en-US" sz="1000" dirty="0"/>
              <a:t>Emergency room use for dental conditions is increasing. Dental visits in ERs in the US doubled from 1 million in 2000 to 2 million in 2010.</a:t>
            </a:r>
          </a:p>
          <a:p>
            <a:pPr marL="169572" indent="-169572">
              <a:buFont typeface="Arial" pitchFamily="34" charset="0"/>
              <a:buChar char="•"/>
            </a:pPr>
            <a:r>
              <a:rPr lang="en-US" sz="1000" dirty="0"/>
              <a:t>This increase is being driven entirely by rising rates among young adults, 21-34. </a:t>
            </a:r>
          </a:p>
          <a:p>
            <a:pPr marL="169572" indent="-169572">
              <a:buFont typeface="Arial" pitchFamily="34" charset="0"/>
              <a:buChar char="•"/>
            </a:pPr>
            <a:r>
              <a:rPr lang="en-US" sz="1000" dirty="0"/>
              <a:t>In fact, 50% of all dental ER visits in the US are accounted for by 21-34 year olds. </a:t>
            </a:r>
          </a:p>
          <a:p>
            <a:pPr marL="169572" indent="-169572">
              <a:buFont typeface="Arial" pitchFamily="34" charset="0"/>
              <a:buChar char="•"/>
            </a:pPr>
            <a:r>
              <a:rPr lang="en-US" sz="1000" dirty="0"/>
              <a:t>This is further evidence of access issues among young adults </a:t>
            </a:r>
          </a:p>
        </p:txBody>
      </p:sp>
      <p:sp>
        <p:nvSpPr>
          <p:cNvPr id="4" name="Slide Number Placeholder 3"/>
          <p:cNvSpPr>
            <a:spLocks noGrp="1"/>
          </p:cNvSpPr>
          <p:nvPr>
            <p:ph type="sldNum" sz="quarter" idx="10"/>
          </p:nvPr>
        </p:nvSpPr>
        <p:spPr/>
        <p:txBody>
          <a:bodyPr/>
          <a:lstStyle/>
          <a:p>
            <a:fld id="{595A4C5D-CCE3-4F68-BCB4-5A7753880D1F}" type="slidenum">
              <a:rPr lang="en-US" smtClean="0"/>
              <a:pPr/>
              <a:t>34</a:t>
            </a:fld>
            <a:endParaRPr lang="en-US" dirty="0"/>
          </a:p>
        </p:txBody>
      </p:sp>
    </p:spTree>
    <p:extLst>
      <p:ext uri="{BB962C8B-B14F-4D97-AF65-F5344CB8AC3E}">
        <p14:creationId xmlns:p14="http://schemas.microsoft.com/office/powerpoint/2010/main" val="268868027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E7E2BB1-0F56-42D1-B75B-F52A92BF5A53}" type="slidenum">
              <a:rPr lang="en-US" smtClean="0"/>
              <a:pPr/>
              <a:t>35</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9572" indent="-169572">
              <a:buFont typeface="Arial" pitchFamily="34" charset="0"/>
              <a:buChar char="•"/>
            </a:pPr>
            <a:r>
              <a:rPr lang="en-US" sz="1000" dirty="0"/>
              <a:t>Emergency room use for dental conditions is increasing. Dental visits in ERs in the US doubled from 1 million in 2000 to 2 million in 2010.</a:t>
            </a:r>
          </a:p>
          <a:p>
            <a:pPr marL="169572" indent="-169572">
              <a:buFont typeface="Arial" pitchFamily="34" charset="0"/>
              <a:buChar char="•"/>
            </a:pPr>
            <a:r>
              <a:rPr lang="en-US" sz="1000" dirty="0"/>
              <a:t>This increase is being driven entirely by rising rates among young adults, 21-34. </a:t>
            </a:r>
          </a:p>
          <a:p>
            <a:pPr marL="169572" indent="-169572">
              <a:buFont typeface="Arial" pitchFamily="34" charset="0"/>
              <a:buChar char="•"/>
            </a:pPr>
            <a:r>
              <a:rPr lang="en-US" sz="1000" dirty="0"/>
              <a:t>In fact, 50% of all dental ER visits in the US are accounted for by 21-34 year olds. </a:t>
            </a:r>
          </a:p>
          <a:p>
            <a:pPr marL="169572" indent="-169572">
              <a:buFont typeface="Arial" pitchFamily="34" charset="0"/>
              <a:buChar char="•"/>
            </a:pPr>
            <a:r>
              <a:rPr lang="en-US" sz="1000" dirty="0"/>
              <a:t>This is further evidence of access issues among young adults </a:t>
            </a:r>
          </a:p>
        </p:txBody>
      </p:sp>
      <p:sp>
        <p:nvSpPr>
          <p:cNvPr id="4" name="Slide Number Placeholder 3"/>
          <p:cNvSpPr>
            <a:spLocks noGrp="1"/>
          </p:cNvSpPr>
          <p:nvPr>
            <p:ph type="sldNum" sz="quarter" idx="10"/>
          </p:nvPr>
        </p:nvSpPr>
        <p:spPr/>
        <p:txBody>
          <a:bodyPr/>
          <a:lstStyle/>
          <a:p>
            <a:fld id="{595A4C5D-CCE3-4F68-BCB4-5A7753880D1F}" type="slidenum">
              <a:rPr lang="en-US" smtClean="0"/>
              <a:pPr/>
              <a:t>36</a:t>
            </a:fld>
            <a:endParaRPr lang="en-US" dirty="0"/>
          </a:p>
        </p:txBody>
      </p:sp>
    </p:spTree>
    <p:extLst>
      <p:ext uri="{BB962C8B-B14F-4D97-AF65-F5344CB8AC3E}">
        <p14:creationId xmlns:p14="http://schemas.microsoft.com/office/powerpoint/2010/main" val="268868027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9572" indent="-169572">
              <a:buFont typeface="Arial" pitchFamily="34" charset="0"/>
              <a:buChar char="•"/>
            </a:pPr>
            <a:r>
              <a:rPr lang="en-US" sz="1000" dirty="0"/>
              <a:t>Emergency room use for dental conditions is increasing. Dental visits in ERs in the US doubled from 1 million in 2000 to 2 million in 2010.</a:t>
            </a:r>
          </a:p>
          <a:p>
            <a:pPr marL="169572" indent="-169572">
              <a:buFont typeface="Arial" pitchFamily="34" charset="0"/>
              <a:buChar char="•"/>
            </a:pPr>
            <a:r>
              <a:rPr lang="en-US" sz="1000" dirty="0"/>
              <a:t>This increase is being driven entirely by rising rates among young adults, 21-34. </a:t>
            </a:r>
          </a:p>
          <a:p>
            <a:pPr marL="169572" indent="-169572">
              <a:buFont typeface="Arial" pitchFamily="34" charset="0"/>
              <a:buChar char="•"/>
            </a:pPr>
            <a:r>
              <a:rPr lang="en-US" sz="1000" dirty="0"/>
              <a:t>In fact, 50% of all dental ER visits in the US are accounted for by 21-34 year olds. </a:t>
            </a:r>
          </a:p>
          <a:p>
            <a:pPr marL="169572" indent="-169572">
              <a:buFont typeface="Arial" pitchFamily="34" charset="0"/>
              <a:buChar char="•"/>
            </a:pPr>
            <a:r>
              <a:rPr lang="en-US" sz="1000" dirty="0"/>
              <a:t>This is further evidence of access issues among young adults </a:t>
            </a:r>
          </a:p>
        </p:txBody>
      </p:sp>
      <p:sp>
        <p:nvSpPr>
          <p:cNvPr id="4" name="Slide Number Placeholder 3"/>
          <p:cNvSpPr>
            <a:spLocks noGrp="1"/>
          </p:cNvSpPr>
          <p:nvPr>
            <p:ph type="sldNum" sz="quarter" idx="10"/>
          </p:nvPr>
        </p:nvSpPr>
        <p:spPr/>
        <p:txBody>
          <a:bodyPr/>
          <a:lstStyle/>
          <a:p>
            <a:fld id="{595A4C5D-CCE3-4F68-BCB4-5A7753880D1F}" type="slidenum">
              <a:rPr lang="en-US" smtClean="0"/>
              <a:pPr/>
              <a:t>37</a:t>
            </a:fld>
            <a:endParaRPr lang="en-US" dirty="0"/>
          </a:p>
        </p:txBody>
      </p:sp>
    </p:spTree>
    <p:extLst>
      <p:ext uri="{BB962C8B-B14F-4D97-AF65-F5344CB8AC3E}">
        <p14:creationId xmlns:p14="http://schemas.microsoft.com/office/powerpoint/2010/main" val="268868027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dirty="0"/>
          </a:p>
        </p:txBody>
      </p:sp>
      <p:sp>
        <p:nvSpPr>
          <p:cNvPr id="4" name="Slide Number Placeholder 3"/>
          <p:cNvSpPr>
            <a:spLocks noGrp="1"/>
          </p:cNvSpPr>
          <p:nvPr>
            <p:ph type="sldNum" sz="quarter" idx="10"/>
          </p:nvPr>
        </p:nvSpPr>
        <p:spPr/>
        <p:txBody>
          <a:bodyPr/>
          <a:lstStyle/>
          <a:p>
            <a:fld id="{595A4C5D-CCE3-4F68-BCB4-5A7753880D1F}" type="slidenum">
              <a:rPr lang="en-US" smtClean="0"/>
              <a:pPr/>
              <a:t>38</a:t>
            </a:fld>
            <a:endParaRPr lang="en-US" dirty="0"/>
          </a:p>
        </p:txBody>
      </p:sp>
    </p:spTree>
    <p:extLst>
      <p:ext uri="{BB962C8B-B14F-4D97-AF65-F5344CB8AC3E}">
        <p14:creationId xmlns:p14="http://schemas.microsoft.com/office/powerpoint/2010/main" val="268868027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E7E2BB1-0F56-42D1-B75B-F52A92BF5A53}" type="slidenum">
              <a:rPr lang="en-US" smtClean="0"/>
              <a:pPr/>
              <a:t>39</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E7E2BB1-0F56-42D1-B75B-F52A92BF5A53}" type="slidenum">
              <a:rPr lang="en-US" smtClean="0"/>
              <a:pPr/>
              <a:t>40</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8235" indent="-168235">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595A4C5D-CCE3-4F68-BCB4-5A7753880D1F}" type="slidenum">
              <a:rPr lang="en-US" smtClean="0"/>
              <a:pPr/>
              <a:t>4</a:t>
            </a:fld>
            <a:endParaRPr lang="en-US"/>
          </a:p>
        </p:txBody>
      </p:sp>
    </p:spTree>
    <p:extLst>
      <p:ext uri="{BB962C8B-B14F-4D97-AF65-F5344CB8AC3E}">
        <p14:creationId xmlns:p14="http://schemas.microsoft.com/office/powerpoint/2010/main" val="10605532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5A4C5D-CCE3-4F68-BCB4-5A7753880D1F}" type="slidenum">
              <a:rPr lang="en-US" smtClean="0"/>
              <a:pPr/>
              <a:t>5</a:t>
            </a:fld>
            <a:endParaRPr lang="en-US"/>
          </a:p>
        </p:txBody>
      </p:sp>
    </p:spTree>
    <p:extLst>
      <p:ext uri="{BB962C8B-B14F-4D97-AF65-F5344CB8AC3E}">
        <p14:creationId xmlns:p14="http://schemas.microsoft.com/office/powerpoint/2010/main" val="6823747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8235" indent="-168235">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595A4C5D-CCE3-4F68-BCB4-5A7753880D1F}" type="slidenum">
              <a:rPr lang="en-US" smtClean="0"/>
              <a:pPr/>
              <a:t>6</a:t>
            </a:fld>
            <a:endParaRPr lang="en-US"/>
          </a:p>
        </p:txBody>
      </p:sp>
    </p:spTree>
    <p:extLst>
      <p:ext uri="{BB962C8B-B14F-4D97-AF65-F5344CB8AC3E}">
        <p14:creationId xmlns:p14="http://schemas.microsoft.com/office/powerpoint/2010/main" val="10605532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41" indent="-171441" defTabSz="914350">
              <a:buFont typeface="Arial" pitchFamily="34" charset="0"/>
              <a:buChar char="•"/>
              <a:defRPr/>
            </a:pPr>
            <a:r>
              <a:rPr lang="en-US" sz="1000" dirty="0"/>
              <a:t>The Center for Professional Success, which will soon be launched, is an example of a new member benefit specifically aimed at helping dentists run more efficient practices. </a:t>
            </a:r>
          </a:p>
          <a:p>
            <a:pPr marL="171441" indent="-171441" defTabSz="914350">
              <a:buFont typeface="Arial" pitchFamily="34" charset="0"/>
              <a:buChar char="•"/>
              <a:defRPr/>
            </a:pPr>
            <a:r>
              <a:rPr lang="en-US" sz="1000" dirty="0"/>
              <a:t>The ADA is doing a comprehensive study of group practices to better inform our members of the various practice environments out there. </a:t>
            </a:r>
          </a:p>
          <a:p>
            <a:pPr marL="171441" indent="-171441" defTabSz="914350">
              <a:buFont typeface="Arial" pitchFamily="34" charset="0"/>
              <a:buChar char="•"/>
              <a:defRPr/>
            </a:pPr>
            <a:r>
              <a:rPr lang="en-US" sz="1000" dirty="0"/>
              <a:t>Our Health Policy Resources Center is also already engaging in new analysis to understanding oral care seeking behavior among young adults.</a:t>
            </a:r>
            <a:endParaRPr lang="en-US" sz="1000" b="1" dirty="0"/>
          </a:p>
        </p:txBody>
      </p:sp>
      <p:sp>
        <p:nvSpPr>
          <p:cNvPr id="4" name="Slide Number Placeholder 3"/>
          <p:cNvSpPr>
            <a:spLocks noGrp="1"/>
          </p:cNvSpPr>
          <p:nvPr>
            <p:ph type="sldNum" sz="quarter" idx="10"/>
          </p:nvPr>
        </p:nvSpPr>
        <p:spPr/>
        <p:txBody>
          <a:bodyPr/>
          <a:lstStyle/>
          <a:p>
            <a:fld id="{595A4C5D-CCE3-4F68-BCB4-5A7753880D1F}" type="slidenum">
              <a:rPr lang="en-US" smtClean="0"/>
              <a:pPr/>
              <a:t>7</a:t>
            </a:fld>
            <a:endParaRPr lang="en-US" dirty="0"/>
          </a:p>
        </p:txBody>
      </p:sp>
    </p:spTree>
    <p:extLst>
      <p:ext uri="{BB962C8B-B14F-4D97-AF65-F5344CB8AC3E}">
        <p14:creationId xmlns:p14="http://schemas.microsoft.com/office/powerpoint/2010/main" val="28619880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E7E2BB1-0F56-42D1-B75B-F52A92BF5A53}"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E7E2BB1-0F56-42D1-B75B-F52A92BF5A53}"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1"/>
        </a:solidFill>
        <a:effectLst/>
      </p:bgPr>
    </p:bg>
    <p:spTree>
      <p:nvGrpSpPr>
        <p:cNvPr id="1" name=""/>
        <p:cNvGrpSpPr/>
        <p:nvPr/>
      </p:nvGrpSpPr>
      <p:grpSpPr>
        <a:xfrm>
          <a:off x="0" y="0"/>
          <a:ext cx="0" cy="0"/>
          <a:chOff x="0" y="0"/>
          <a:chExt cx="0" cy="0"/>
        </a:xfrm>
      </p:grpSpPr>
      <p:sp>
        <p:nvSpPr>
          <p:cNvPr id="10" name="Line 5"/>
          <p:cNvSpPr>
            <a:spLocks noChangeShapeType="1"/>
          </p:cNvSpPr>
          <p:nvPr userDrawn="1"/>
        </p:nvSpPr>
        <p:spPr bwMode="auto">
          <a:xfrm>
            <a:off x="0" y="5791200"/>
            <a:ext cx="8839200" cy="0"/>
          </a:xfrm>
          <a:prstGeom prst="line">
            <a:avLst/>
          </a:prstGeom>
          <a:noFill/>
          <a:ln w="12700">
            <a:solidFill>
              <a:schemeClr val="bg1"/>
            </a:solidFill>
            <a:round/>
            <a:headEnd/>
            <a:tailEnd/>
          </a:ln>
        </p:spPr>
        <p:txBody>
          <a:bodyPr wrap="none" anchor="ctr"/>
          <a:lstStyle/>
          <a:p>
            <a:pPr fontAlgn="auto">
              <a:spcBef>
                <a:spcPts val="0"/>
              </a:spcBef>
              <a:spcAft>
                <a:spcPts val="0"/>
              </a:spcAft>
              <a:defRPr/>
            </a:pPr>
            <a:endParaRPr lang="en-US" sz="1800">
              <a:latin typeface="+mn-lt"/>
              <a:ea typeface="+mn-ea"/>
              <a:cs typeface="+mn-cs"/>
            </a:endParaRPr>
          </a:p>
        </p:txBody>
      </p:sp>
      <p:sp>
        <p:nvSpPr>
          <p:cNvPr id="12" name="Title 1"/>
          <p:cNvSpPr>
            <a:spLocks noGrp="1"/>
          </p:cNvSpPr>
          <p:nvPr>
            <p:ph type="ctrTitle"/>
          </p:nvPr>
        </p:nvSpPr>
        <p:spPr>
          <a:xfrm>
            <a:off x="609600" y="1524000"/>
            <a:ext cx="7848600" cy="1546225"/>
          </a:xfrm>
          <a:prstGeom prst="rect">
            <a:avLst/>
          </a:prstGeom>
        </p:spPr>
        <p:txBody>
          <a:bodyPr>
            <a:normAutofit/>
          </a:bodyPr>
          <a:lstStyle>
            <a:lvl1pPr algn="l">
              <a:defRPr sz="4800">
                <a:solidFill>
                  <a:schemeClr val="bg1"/>
                </a:solidFill>
                <a:latin typeface="Arial" pitchFamily="34" charset="0"/>
                <a:cs typeface="Arial" pitchFamily="34" charset="0"/>
              </a:defRPr>
            </a:lvl1pPr>
          </a:lstStyle>
          <a:p>
            <a:r>
              <a:rPr lang="en-US" smtClean="0"/>
              <a:t>Click to edit Master title style</a:t>
            </a:r>
            <a:endParaRPr lang="en-US" dirty="0"/>
          </a:p>
        </p:txBody>
      </p:sp>
      <p:sp>
        <p:nvSpPr>
          <p:cNvPr id="13" name="Subtitle 2"/>
          <p:cNvSpPr>
            <a:spLocks noGrp="1"/>
          </p:cNvSpPr>
          <p:nvPr>
            <p:ph type="subTitle" idx="1"/>
          </p:nvPr>
        </p:nvSpPr>
        <p:spPr>
          <a:xfrm>
            <a:off x="609600" y="3276600"/>
            <a:ext cx="7848600" cy="1828800"/>
          </a:xfrm>
          <a:prstGeom prst="rect">
            <a:avLst/>
          </a:prstGeom>
        </p:spPr>
        <p:txBody>
          <a:bodyPr>
            <a:normAutofit/>
          </a:bodyPr>
          <a:lstStyle>
            <a:lvl1pPr marL="0" indent="0" algn="l">
              <a:buNone/>
              <a:defRPr sz="3200">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3" name="Picture 2" descr="HPI_horiz_rev_whit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6814" y="6019800"/>
            <a:ext cx="2590800" cy="545903"/>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1"/>
        </a:solidFill>
        <a:effectLst/>
      </p:bgPr>
    </p:bg>
    <p:spTree>
      <p:nvGrpSpPr>
        <p:cNvPr id="1" name=""/>
        <p:cNvGrpSpPr/>
        <p:nvPr/>
      </p:nvGrpSpPr>
      <p:grpSpPr>
        <a:xfrm>
          <a:off x="0" y="0"/>
          <a:ext cx="0" cy="0"/>
          <a:chOff x="0" y="0"/>
          <a:chExt cx="0" cy="0"/>
        </a:xfrm>
      </p:grpSpPr>
      <p:pic>
        <p:nvPicPr>
          <p:cNvPr id="22" name="Picture 8"/>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23700" y="236900"/>
            <a:ext cx="8850313" cy="686662"/>
          </a:xfrm>
          <a:prstGeom prst="rect">
            <a:avLst/>
          </a:prstGeom>
          <a:noFill/>
          <a:ln>
            <a:noFill/>
          </a:ln>
          <a:extLst/>
        </p:spPr>
      </p:pic>
      <p:sp>
        <p:nvSpPr>
          <p:cNvPr id="23" name="TextBox 22"/>
          <p:cNvSpPr txBox="1"/>
          <p:nvPr userDrawn="1"/>
        </p:nvSpPr>
        <p:spPr>
          <a:xfrm>
            <a:off x="5486400" y="6324600"/>
            <a:ext cx="2971800" cy="215900"/>
          </a:xfrm>
          <a:prstGeom prst="rect">
            <a:avLst/>
          </a:prstGeom>
          <a:noFill/>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800" dirty="0"/>
              <a:t>© </a:t>
            </a:r>
            <a:r>
              <a:rPr lang="en-US" sz="800" dirty="0" smtClean="0"/>
              <a:t>2014 </a:t>
            </a:r>
            <a:r>
              <a:rPr lang="en-US" sz="800" dirty="0"/>
              <a:t>American Dental </a:t>
            </a:r>
            <a:r>
              <a:rPr lang="en-US" sz="800" dirty="0" smtClean="0"/>
              <a:t>Association. </a:t>
            </a:r>
            <a:r>
              <a:rPr lang="en-US" sz="800" dirty="0"/>
              <a:t>All Rights </a:t>
            </a:r>
            <a:r>
              <a:rPr lang="en-US" sz="800" dirty="0" smtClean="0"/>
              <a:t>Reserved.</a:t>
            </a:r>
            <a:endParaRPr lang="en-US" sz="800" dirty="0"/>
          </a:p>
        </p:txBody>
      </p:sp>
      <p:sp>
        <p:nvSpPr>
          <p:cNvPr id="24" name="TextBox 23"/>
          <p:cNvSpPr txBox="1"/>
          <p:nvPr userDrawn="1"/>
        </p:nvSpPr>
        <p:spPr>
          <a:xfrm>
            <a:off x="8305800" y="6307138"/>
            <a:ext cx="457200" cy="246062"/>
          </a:xfrm>
          <a:prstGeom prst="rect">
            <a:avLst/>
          </a:prstGeom>
          <a:noFill/>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7E205C02-671A-C542-9E80-40415DD91CE8}" type="slidenum">
              <a:rPr lang="en-US" sz="1000">
                <a:solidFill>
                  <a:srgbClr val="A6A6A6"/>
                </a:solidFill>
              </a:rPr>
              <a:pPr algn="r" eaLnBrk="1" hangingPunct="1"/>
              <a:t>‹#›</a:t>
            </a:fld>
            <a:endParaRPr lang="en-US" sz="1000">
              <a:solidFill>
                <a:srgbClr val="A6A6A6"/>
              </a:solidFill>
            </a:endParaRPr>
          </a:p>
        </p:txBody>
      </p:sp>
      <p:sp>
        <p:nvSpPr>
          <p:cNvPr id="25" name="Title 1"/>
          <p:cNvSpPr>
            <a:spLocks noGrp="1"/>
          </p:cNvSpPr>
          <p:nvPr>
            <p:ph type="title"/>
          </p:nvPr>
        </p:nvSpPr>
        <p:spPr>
          <a:xfrm>
            <a:off x="457200" y="274638"/>
            <a:ext cx="8229600" cy="639762"/>
          </a:xfrm>
        </p:spPr>
        <p:txBody>
          <a:bodyPr>
            <a:normAutofit/>
          </a:bodyPr>
          <a:lstStyle>
            <a:lvl1pPr algn="l">
              <a:defRPr sz="3200">
                <a:solidFill>
                  <a:schemeClr val="bg1"/>
                </a:solidFill>
                <a:latin typeface="Arial" pitchFamily="34" charset="0"/>
                <a:cs typeface="Arial" pitchFamily="34" charset="0"/>
              </a:defRPr>
            </a:lvl1pPr>
          </a:lstStyle>
          <a:p>
            <a:r>
              <a:rPr lang="en-US" smtClean="0"/>
              <a:t>Click to edit Master title style</a:t>
            </a:r>
            <a:endParaRPr lang="en-US" dirty="0"/>
          </a:p>
        </p:txBody>
      </p:sp>
      <p:sp>
        <p:nvSpPr>
          <p:cNvPr id="26" name="Content Placeholder 2"/>
          <p:cNvSpPr>
            <a:spLocks noGrp="1"/>
          </p:cNvSpPr>
          <p:nvPr>
            <p:ph idx="1"/>
          </p:nvPr>
        </p:nvSpPr>
        <p:spPr>
          <a:xfrm>
            <a:off x="457200" y="1524000"/>
            <a:ext cx="8229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Line 10"/>
          <p:cNvSpPr>
            <a:spLocks noChangeShapeType="1"/>
          </p:cNvSpPr>
          <p:nvPr userDrawn="1"/>
        </p:nvSpPr>
        <p:spPr bwMode="auto">
          <a:xfrm>
            <a:off x="0" y="6179757"/>
            <a:ext cx="8839200" cy="0"/>
          </a:xfrm>
          <a:prstGeom prst="line">
            <a:avLst/>
          </a:prstGeom>
          <a:noFill/>
          <a:ln w="12700">
            <a:solidFill>
              <a:schemeClr val="accent1"/>
            </a:solidFill>
            <a:round/>
            <a:headEnd/>
            <a:tailEnd/>
          </a:ln>
        </p:spPr>
        <p:txBody>
          <a:bodyPr wrap="none" anchor="ctr"/>
          <a:lstStyle/>
          <a:p>
            <a:pPr fontAlgn="auto">
              <a:spcBef>
                <a:spcPts val="0"/>
              </a:spcBef>
              <a:spcAft>
                <a:spcPts val="0"/>
              </a:spcAft>
              <a:defRPr/>
            </a:pPr>
            <a:endParaRPr lang="en-US" sz="1800">
              <a:latin typeface="+mn-lt"/>
              <a:ea typeface="+mn-ea"/>
              <a:cs typeface="+mn-cs"/>
            </a:endParaRPr>
          </a:p>
        </p:txBody>
      </p:sp>
      <p:pic>
        <p:nvPicPr>
          <p:cNvPr id="5" name="Picture 4" descr="HPI_horiz_three_rgb.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0352" y="6291072"/>
            <a:ext cx="2133600" cy="449643"/>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bg>
      <p:bgPr>
        <a:solidFill>
          <a:schemeClr val="bg1"/>
        </a:solidFill>
        <a:effectLst/>
      </p:bgPr>
    </p:bg>
    <p:spTree>
      <p:nvGrpSpPr>
        <p:cNvPr id="1" name=""/>
        <p:cNvGrpSpPr/>
        <p:nvPr/>
      </p:nvGrpSpPr>
      <p:grpSpPr>
        <a:xfrm>
          <a:off x="0" y="0"/>
          <a:ext cx="0" cy="0"/>
          <a:chOff x="0" y="0"/>
          <a:chExt cx="0" cy="0"/>
        </a:xfrm>
      </p:grpSpPr>
      <p:sp>
        <p:nvSpPr>
          <p:cNvPr id="14" name="Content Placeholder 2"/>
          <p:cNvSpPr>
            <a:spLocks noGrp="1"/>
          </p:cNvSpPr>
          <p:nvPr>
            <p:ph sz="half" idx="1"/>
          </p:nvPr>
        </p:nvSpPr>
        <p:spPr>
          <a:xfrm>
            <a:off x="457200" y="15240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3"/>
          <p:cNvSpPr>
            <a:spLocks noGrp="1"/>
          </p:cNvSpPr>
          <p:nvPr>
            <p:ph sz="half" idx="2"/>
          </p:nvPr>
        </p:nvSpPr>
        <p:spPr>
          <a:xfrm>
            <a:off x="4648200" y="15240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22" name="Picture 8"/>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23700" y="236900"/>
            <a:ext cx="8850313" cy="686662"/>
          </a:xfrm>
          <a:prstGeom prst="rect">
            <a:avLst/>
          </a:prstGeom>
          <a:noFill/>
          <a:ln>
            <a:noFill/>
          </a:ln>
          <a:extLst/>
        </p:spPr>
      </p:pic>
      <p:sp>
        <p:nvSpPr>
          <p:cNvPr id="23" name="TextBox 22"/>
          <p:cNvSpPr txBox="1"/>
          <p:nvPr userDrawn="1"/>
        </p:nvSpPr>
        <p:spPr>
          <a:xfrm>
            <a:off x="5486400" y="6324600"/>
            <a:ext cx="2971800" cy="215900"/>
          </a:xfrm>
          <a:prstGeom prst="rect">
            <a:avLst/>
          </a:prstGeom>
          <a:noFill/>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800" dirty="0"/>
              <a:t>© </a:t>
            </a:r>
            <a:r>
              <a:rPr lang="en-US" sz="800" dirty="0" smtClean="0"/>
              <a:t>2014 </a:t>
            </a:r>
            <a:r>
              <a:rPr lang="en-US" sz="800" dirty="0"/>
              <a:t>American Dental </a:t>
            </a:r>
            <a:r>
              <a:rPr lang="en-US" sz="800" dirty="0" smtClean="0"/>
              <a:t>Association. </a:t>
            </a:r>
            <a:r>
              <a:rPr lang="en-US" sz="800" dirty="0"/>
              <a:t>All Rights </a:t>
            </a:r>
            <a:r>
              <a:rPr lang="en-US" sz="800" dirty="0" smtClean="0"/>
              <a:t>Reserved.</a:t>
            </a:r>
            <a:endParaRPr lang="en-US" sz="800" dirty="0"/>
          </a:p>
        </p:txBody>
      </p:sp>
      <p:sp>
        <p:nvSpPr>
          <p:cNvPr id="24" name="TextBox 23"/>
          <p:cNvSpPr txBox="1"/>
          <p:nvPr userDrawn="1"/>
        </p:nvSpPr>
        <p:spPr>
          <a:xfrm>
            <a:off x="8305800" y="6307138"/>
            <a:ext cx="457200" cy="246062"/>
          </a:xfrm>
          <a:prstGeom prst="rect">
            <a:avLst/>
          </a:prstGeom>
          <a:noFill/>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7E205C02-671A-C542-9E80-40415DD91CE8}" type="slidenum">
              <a:rPr lang="en-US" sz="1000">
                <a:solidFill>
                  <a:srgbClr val="A6A6A6"/>
                </a:solidFill>
              </a:rPr>
              <a:pPr algn="r" eaLnBrk="1" hangingPunct="1"/>
              <a:t>‹#›</a:t>
            </a:fld>
            <a:endParaRPr lang="en-US" sz="1000">
              <a:solidFill>
                <a:srgbClr val="A6A6A6"/>
              </a:solidFill>
            </a:endParaRPr>
          </a:p>
        </p:txBody>
      </p:sp>
      <p:sp>
        <p:nvSpPr>
          <p:cNvPr id="25" name="Title 1"/>
          <p:cNvSpPr>
            <a:spLocks noGrp="1"/>
          </p:cNvSpPr>
          <p:nvPr>
            <p:ph type="title"/>
          </p:nvPr>
        </p:nvSpPr>
        <p:spPr>
          <a:xfrm>
            <a:off x="457200" y="274638"/>
            <a:ext cx="8229600" cy="639762"/>
          </a:xfrm>
        </p:spPr>
        <p:txBody>
          <a:bodyPr>
            <a:normAutofit/>
          </a:bodyPr>
          <a:lstStyle>
            <a:lvl1pPr algn="l">
              <a:defRPr sz="3200">
                <a:solidFill>
                  <a:schemeClr val="bg1"/>
                </a:solidFill>
                <a:latin typeface="Arial" pitchFamily="34" charset="0"/>
                <a:cs typeface="Arial" pitchFamily="34" charset="0"/>
              </a:defRPr>
            </a:lvl1pPr>
          </a:lstStyle>
          <a:p>
            <a:r>
              <a:rPr lang="en-US" smtClean="0"/>
              <a:t>Click to edit Master title style</a:t>
            </a:r>
            <a:endParaRPr lang="en-US" dirty="0"/>
          </a:p>
        </p:txBody>
      </p:sp>
      <p:sp>
        <p:nvSpPr>
          <p:cNvPr id="27" name="Line 10"/>
          <p:cNvSpPr>
            <a:spLocks noChangeShapeType="1"/>
          </p:cNvSpPr>
          <p:nvPr userDrawn="1"/>
        </p:nvSpPr>
        <p:spPr bwMode="auto">
          <a:xfrm>
            <a:off x="0" y="6179757"/>
            <a:ext cx="8839200" cy="0"/>
          </a:xfrm>
          <a:prstGeom prst="line">
            <a:avLst/>
          </a:prstGeom>
          <a:noFill/>
          <a:ln w="12700">
            <a:solidFill>
              <a:schemeClr val="accent1"/>
            </a:solidFill>
            <a:round/>
            <a:headEnd/>
            <a:tailEnd/>
          </a:ln>
        </p:spPr>
        <p:txBody>
          <a:bodyPr wrap="none" anchor="ctr"/>
          <a:lstStyle/>
          <a:p>
            <a:pPr fontAlgn="auto">
              <a:spcBef>
                <a:spcPts val="0"/>
              </a:spcBef>
              <a:spcAft>
                <a:spcPts val="0"/>
              </a:spcAft>
              <a:defRPr/>
            </a:pPr>
            <a:endParaRPr lang="en-US" sz="1800">
              <a:latin typeface="+mn-lt"/>
              <a:ea typeface="+mn-ea"/>
              <a:cs typeface="+mn-cs"/>
            </a:endParaRPr>
          </a:p>
        </p:txBody>
      </p:sp>
      <p:pic>
        <p:nvPicPr>
          <p:cNvPr id="28" name="Picture 27" descr="HPI_horiz_three_rgb.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0352" y="6291072"/>
            <a:ext cx="2133600" cy="449643"/>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245225"/>
            <a:ext cx="2133600" cy="476250"/>
          </a:xfrm>
          <a:prstGeom prst="rect">
            <a:avLst/>
          </a:prstGeom>
        </p:spPr>
        <p:txBody>
          <a:bodyPr/>
          <a:lstStyle>
            <a:lvl1pPr>
              <a:defRPr/>
            </a:lvl1pPr>
          </a:lstStyle>
          <a:p>
            <a:endParaRPr lang="en-US" altLang="en-US"/>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US" altLang="en-US"/>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6415BC06-6598-4EEA-BA77-DEC56F1D3890}" type="slidenum">
              <a:rPr lang="en-US" altLang="en-US"/>
              <a:pPr/>
              <a:t>‹#›</a:t>
            </a:fld>
            <a:endParaRPr lang="en-US" altLang="en-US"/>
          </a:p>
        </p:txBody>
      </p:sp>
    </p:spTree>
    <p:extLst>
      <p:ext uri="{BB962C8B-B14F-4D97-AF65-F5344CB8AC3E}">
        <p14:creationId xmlns:p14="http://schemas.microsoft.com/office/powerpoint/2010/main" val="394028245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a:p>
        </p:txBody>
      </p:sp>
      <p:sp>
        <p:nvSpPr>
          <p:cNvPr id="9"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Lst>
  <p:txStyles>
    <p:titleStyle>
      <a:lvl1pPr algn="l" defTabSz="914400" rtl="0" eaLnBrk="1" latinLnBrk="0" hangingPunct="1">
        <a:spcBef>
          <a:spcPct val="0"/>
        </a:spcBef>
        <a:buNone/>
        <a:defRPr sz="3200"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Clr>
          <a:schemeClr val="accent1"/>
        </a:buClr>
        <a:buFont typeface="Arial" pitchFamily="34" charset="0"/>
        <a:buChar char="•"/>
        <a:defRPr sz="30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Clr>
          <a:schemeClr val="accent1"/>
        </a:buClr>
        <a:buFont typeface="Arial" pitchFamily="34" charset="0"/>
        <a:buChar char="–"/>
        <a:defRPr sz="26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Clr>
          <a:schemeClr val="accent1"/>
        </a:buClr>
        <a:buFont typeface="Arial" pitchFamily="34" charset="0"/>
        <a:buChar char="•"/>
        <a:defRPr sz="20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Clr>
          <a:schemeClr val="accent1"/>
        </a:buClr>
        <a:buFont typeface="Arial" pitchFamily="34" charset="0"/>
        <a:buChar char="–"/>
        <a:defRPr sz="18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Clr>
          <a:schemeClr val="accent1"/>
        </a:buClr>
        <a:buFont typeface="Arial" pitchFamily="34" charset="0"/>
        <a:buChar char="»"/>
        <a:defRPr sz="1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kidsdata.org/topic/264/lastdentalvisit/map#loct=3&amp;fmt=86&amp;tf=77&amp;ch=1091,718&amp;center=-13325098.893387,4509031.392449&amp;zoom=1" TargetMode="External"/><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arget="../media/image22.jpeg" Type="http://schemas.openxmlformats.org/officeDocument/2006/relationships/image"/><Relationship Id="rId2" Target="../notesSlides/notesSlide16.xml" Type="http://schemas.openxmlformats.org/officeDocument/2006/relationships/notesSlide"/><Relationship Id="rId1" Target="../slideLayouts/slideLayout2.xml" Type="http://schemas.openxmlformats.org/officeDocument/2006/relationships/slideLayout"/><Relationship Id="rId4" Target="../media/image23.png" Type="http://schemas.openxmlformats.org/officeDocument/2006/relationships/image"/></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uact=8&amp;docid=dZE3FCunaHsAWM&amp;tbnid=8mjJpxsUYpdDTM:&amp;ved=0CAUQjRw&amp;url=http%3A%2F%2Fwww.theatlantic.com%2Fmagazine%2Ftoc%2F2013%2F03%2F&amp;ei=8WOYU76JEs-zyATimILoAQ&amp;bvm=bv.68693194,d.aWw&amp;psig=AFQjCNFzDJ26Bd0Bf6jT6mv1YPjUrpZrcg&amp;ust=1402582341695178"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arget="../media/image28.jpeg" Type="http://schemas.openxmlformats.org/officeDocument/2006/relationships/image"/><Relationship Id="rId2" Target="../notesSlides/notesSlide21.xml" Type="http://schemas.openxmlformats.org/officeDocument/2006/relationships/notesSlide"/><Relationship Id="rId1" Target="../slideLayouts/slideLayout2.xml" Type="http://schemas.openxmlformats.org/officeDocument/2006/relationships/slideLayout"/></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uact=8&amp;docid=zJng6dYEYMubvM&amp;tbnid=9ApR9wtnRgHpmM:&amp;ved=&amp;url=http%3A%2F%2Fkresge.org%2Fnews%2Fspecial-issue-health-affairs-journal-puts-spotlight-environmental-factors-work-many-health-prob&amp;ei=NWaYU_7iN8aWyATpr4D4BQ&amp;bvm=bv.68693194,d.aWw&amp;psig=AFQjCNEg6MinA-czH7W5rBVrKrUBal2dtA&amp;ust=1402582966279010"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arget="../media/image35.jpeg" Type="http://schemas.openxmlformats.org/officeDocument/2006/relationships/image"/><Relationship Id="rId2" Target="../notesSlides/notesSlide29.xml" Type="http://schemas.openxmlformats.org/officeDocument/2006/relationships/notesSlide"/><Relationship Id="rId1" Target="../slideLayouts/slideLayout2.xml" Type="http://schemas.openxmlformats.org/officeDocument/2006/relationships/slideLayout"/><Relationship Id="rId5" Target="../media/image37.png" Type="http://schemas.openxmlformats.org/officeDocument/2006/relationships/image"/><Relationship Id="rId4" Target="../media/image36.jpeg" Type="http://schemas.openxmlformats.org/officeDocument/2006/relationships/image"/></Relationships>
</file>

<file path=ppt/slides/_rels/slide3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arget="../media/image39.png" Type="http://schemas.openxmlformats.org/officeDocument/2006/relationships/image"/><Relationship Id="rId2" Target="../notesSlides/notesSlide31.xml" Type="http://schemas.openxmlformats.org/officeDocument/2006/relationships/notesSlide"/><Relationship Id="rId1" Target="../slideLayouts/slideLayout2.xml" Type="http://schemas.openxmlformats.org/officeDocument/2006/relationships/slideLayout"/><Relationship Id="rId5" Target="../media/image41.png" Type="http://schemas.openxmlformats.org/officeDocument/2006/relationships/image"/><Relationship Id="rId4" Target="../media/image40.jpeg" Type="http://schemas.openxmlformats.org/officeDocument/2006/relationships/image"/></Relationships>
</file>

<file path=ppt/slides/_rels/slide34.xml.rels><?xml version="1.0" encoding="UTF-8" standalone="yes" ?><Relationships xmlns="http://schemas.openxmlformats.org/package/2006/relationships"><Relationship Id="rId3" Target="../media/image42.jpeg" Type="http://schemas.openxmlformats.org/officeDocument/2006/relationships/image"/><Relationship Id="rId2" Target="../notesSlides/notesSlide32.xml" Type="http://schemas.openxmlformats.org/officeDocument/2006/relationships/notesSlide"/><Relationship Id="rId1" Target="../slideLayouts/slideLayout2.xml" Type="http://schemas.openxmlformats.org/officeDocument/2006/relationships/slideLayout"/><Relationship Id="rId4" Target="../media/image43.png" Type="http://schemas.openxmlformats.org/officeDocument/2006/relationships/image"/></Relationships>
</file>

<file path=ppt/slides/_rels/slide35.xml.rels><?xml version="1.0" encoding="UTF-8" standalone="yes" ?><Relationships xmlns="http://schemas.openxmlformats.org/package/2006/relationships"><Relationship Id="rId3" Target="../media/image44.jpeg" Type="http://schemas.openxmlformats.org/officeDocument/2006/relationships/image"/><Relationship Id="rId2" Target="../notesSlides/notesSlide33.xml" Type="http://schemas.openxmlformats.org/officeDocument/2006/relationships/notesSlide"/><Relationship Id="rId1" Target="../slideLayouts/slideLayout2.xml" Type="http://schemas.openxmlformats.org/officeDocument/2006/relationships/slideLayout"/></Relationships>
</file>

<file path=ppt/slides/_rels/slide36.xml.rels><?xml version="1.0" encoding="UTF-8" standalone="yes" ?><Relationships xmlns="http://schemas.openxmlformats.org/package/2006/relationships"><Relationship Id="rId3" Target="../media/image45.gif" Type="http://schemas.openxmlformats.org/officeDocument/2006/relationships/image"/><Relationship Id="rId2" Target="../notesSlides/notesSlide34.xml" Type="http://schemas.openxmlformats.org/officeDocument/2006/relationships/notesSlide"/><Relationship Id="rId1" Target="../slideLayouts/slideLayout2.xml" Type="http://schemas.openxmlformats.org/officeDocument/2006/relationships/slideLayout"/><Relationship Id="rId4" Target="../media/image46.jpeg" Type="http://schemas.openxmlformats.org/officeDocument/2006/relationships/image"/></Relationships>
</file>

<file path=ppt/slides/_rels/slide3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arget="../media/image49.jpeg" Type="http://schemas.openxmlformats.org/officeDocument/2006/relationships/image"/><Relationship Id="rId2" Target="../notesSlides/notesSlide37.xml" Type="http://schemas.openxmlformats.org/officeDocument/2006/relationships/notesSlide"/><Relationship Id="rId1" Target="../slideLayouts/slideLayout2.xml" Type="http://schemas.openxmlformats.org/officeDocument/2006/relationships/slideLayout"/><Relationship Id="rId4" Target="../media/image50.jpeg" Type="http://schemas.openxmlformats.org/officeDocument/2006/relationships/image"/></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52.jpeg"/><Relationship Id="rId4" Type="http://schemas.openxmlformats.org/officeDocument/2006/relationships/hyperlink" Target="http://www.ada.org/hpi" TargetMode="External"/></Relationships>
</file>

<file path=ppt/slides/_rels/slide5.xml.rels><?xml version="1.0" encoding="UTF-8" standalone="yes" ?><Relationships xmlns="http://schemas.openxmlformats.org/package/2006/relationships"><Relationship Id="rId8" Target="../media/image11.jpeg" Type="http://schemas.openxmlformats.org/officeDocument/2006/relationships/image"/><Relationship Id="rId3" Target="../media/image6.jpeg" Type="http://schemas.openxmlformats.org/officeDocument/2006/relationships/image"/><Relationship Id="rId7" Target="../media/image10.gif" Type="http://schemas.openxmlformats.org/officeDocument/2006/relationships/image"/><Relationship Id="rId2" Target="../notesSlides/notesSlide5.xml" Type="http://schemas.openxmlformats.org/officeDocument/2006/relationships/notesSlide"/><Relationship Id="rId1" Target="../slideLayouts/slideLayout2.xml" Type="http://schemas.openxmlformats.org/officeDocument/2006/relationships/slideLayout"/><Relationship Id="rId6" Target="../media/image9.jpeg" Type="http://schemas.openxmlformats.org/officeDocument/2006/relationships/image"/><Relationship Id="rId5" Target="../media/image8.jpeg" Type="http://schemas.openxmlformats.org/officeDocument/2006/relationships/image"/><Relationship Id="rId4" Target="../media/image7.jpeg" Type="http://schemas.openxmlformats.org/officeDocument/2006/relationships/image"/></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arget="../media/image14.jpeg" Type="http://schemas.openxmlformats.org/officeDocument/2006/relationships/image"/><Relationship Id="rId2" Target="../notesSlides/notesSlide9.xml" Type="http://schemas.openxmlformats.org/officeDocument/2006/relationships/notesSlide"/><Relationship Id="rId1" Target="../slideLayouts/slideLayout2.xml" Type="http://schemas.openxmlformats.org/officeDocument/2006/relationships/slideLayout"/><Relationship Id="rId4" Target="../media/image15.jpeg" Type="http://schemas.openxmlformats.org/officeDocument/2006/relationships/image"/></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ctrTitle"/>
          </p:nvPr>
        </p:nvSpPr>
        <p:spPr>
          <a:xfrm>
            <a:off x="381000" y="685800"/>
            <a:ext cx="8077200" cy="3124200"/>
          </a:xfrm>
        </p:spPr>
        <p:txBody>
          <a:bodyPr>
            <a:normAutofit fontScale="90000"/>
          </a:bodyPr>
          <a:lstStyle/>
          <a:p>
            <a:r>
              <a:rPr lang="en-US" sz="3600" dirty="0" smtClean="0"/>
              <a:t/>
            </a:r>
            <a:br>
              <a:rPr lang="en-US" sz="3600" dirty="0" smtClean="0"/>
            </a:br>
            <a:r>
              <a:rPr lang="en-US" sz="4400" dirty="0" smtClean="0"/>
              <a:t>K4P</a:t>
            </a:r>
            <a:r>
              <a:rPr lang="en-US" sz="3100" dirty="0" smtClean="0"/>
              <a:t/>
            </a:r>
            <a:br>
              <a:rPr lang="en-US" sz="3100" dirty="0" smtClean="0"/>
            </a:br>
            <a:r>
              <a:rPr lang="en-US" sz="3600" dirty="0"/>
              <a:t/>
            </a:r>
            <a:br>
              <a:rPr lang="en-US" sz="3600" dirty="0"/>
            </a:br>
            <a:r>
              <a:rPr lang="en-US" sz="3600" dirty="0" smtClean="0"/>
              <a:t>Using data, evidence and research to inform policy decisions</a:t>
            </a:r>
            <a:br>
              <a:rPr lang="en-US" sz="3600" dirty="0" smtClean="0"/>
            </a:br>
            <a:r>
              <a:rPr lang="en-US" sz="3600" dirty="0"/>
              <a:t/>
            </a:r>
            <a:br>
              <a:rPr lang="en-US" sz="3600" dirty="0"/>
            </a:br>
            <a:endParaRPr lang="en-US" sz="2400" dirty="0" smtClean="0"/>
          </a:p>
        </p:txBody>
      </p:sp>
      <p:sp>
        <p:nvSpPr>
          <p:cNvPr id="5" name="Rectangle 3"/>
          <p:cNvSpPr>
            <a:spLocks noGrp="1" noChangeArrowheads="1"/>
          </p:cNvSpPr>
          <p:nvPr>
            <p:ph type="subTitle" idx="1"/>
          </p:nvPr>
        </p:nvSpPr>
        <p:spPr>
          <a:xfrm>
            <a:off x="685800" y="3733800"/>
            <a:ext cx="7543800" cy="2057400"/>
          </a:xfrm>
        </p:spPr>
        <p:txBody>
          <a:bodyPr>
            <a:normAutofit/>
          </a:bodyPr>
          <a:lstStyle/>
          <a:p>
            <a:pPr algn="r"/>
            <a:endParaRPr lang="en-US" sz="1800" dirty="0" smtClean="0"/>
          </a:p>
          <a:p>
            <a:pPr algn="r"/>
            <a:endParaRPr lang="en-US" sz="1800" dirty="0"/>
          </a:p>
          <a:p>
            <a:pPr algn="r"/>
            <a:r>
              <a:rPr lang="en-US" sz="1800" dirty="0" smtClean="0"/>
              <a:t>Marko Vujicic, PhD</a:t>
            </a:r>
          </a:p>
          <a:p>
            <a:pPr algn="r"/>
            <a:r>
              <a:rPr lang="en-US" sz="1800" dirty="0" smtClean="0"/>
              <a:t>Chief Economist &amp; Vice President</a:t>
            </a:r>
          </a:p>
          <a:p>
            <a:pPr algn="r"/>
            <a:r>
              <a:rPr lang="en-US" sz="1800" dirty="0" smtClean="0"/>
              <a:t>Health Policy Institute</a:t>
            </a:r>
          </a:p>
          <a:p>
            <a:pPr algn="r"/>
            <a:endParaRPr lang="en-US" sz="1800" dirty="0"/>
          </a:p>
          <a:p>
            <a:pPr algn="r"/>
            <a:endParaRPr lang="en-US" sz="1800" dirty="0"/>
          </a:p>
          <a:p>
            <a:pPr algn="r"/>
            <a:endParaRPr lang="en-US" sz="1800" dirty="0" smtClean="0"/>
          </a:p>
        </p:txBody>
      </p:sp>
    </p:spTree>
    <p:extLst>
      <p:ext uri="{BB962C8B-B14F-4D97-AF65-F5344CB8AC3E}">
        <p14:creationId xmlns:p14="http://schemas.microsoft.com/office/powerpoint/2010/main" val="24150229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normAutofit/>
          </a:bodyPr>
          <a:lstStyle/>
          <a:p>
            <a:r>
              <a:rPr lang="en-US" dirty="0" smtClean="0">
                <a:latin typeface="Arial" charset="0"/>
                <a:cs typeface="Arial" charset="0"/>
              </a:rPr>
              <a:t>Dental Care Use</a:t>
            </a:r>
            <a:endParaRPr lang="en-US" dirty="0" smtClean="0">
              <a:latin typeface="Arial" charset="0"/>
              <a:cs typeface="Arial" charset="0"/>
            </a:endParaRPr>
          </a:p>
        </p:txBody>
      </p:sp>
      <p:sp>
        <p:nvSpPr>
          <p:cNvPr id="4" name="Down Arrow 3"/>
          <p:cNvSpPr/>
          <p:nvPr/>
        </p:nvSpPr>
        <p:spPr>
          <a:xfrm>
            <a:off x="3286125" y="3038475"/>
            <a:ext cx="152400" cy="45720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own Arrow 6"/>
          <p:cNvSpPr/>
          <p:nvPr/>
        </p:nvSpPr>
        <p:spPr>
          <a:xfrm>
            <a:off x="5867400" y="2686050"/>
            <a:ext cx="152400" cy="45720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own Arrow 7"/>
          <p:cNvSpPr/>
          <p:nvPr/>
        </p:nvSpPr>
        <p:spPr>
          <a:xfrm>
            <a:off x="4572000" y="2819400"/>
            <a:ext cx="152400" cy="45720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p:cNvCxnSpPr/>
          <p:nvPr/>
        </p:nvCxnSpPr>
        <p:spPr>
          <a:xfrm flipV="1">
            <a:off x="1786270" y="2819400"/>
            <a:ext cx="652130" cy="337400"/>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3200400" y="2745950"/>
            <a:ext cx="652130" cy="337400"/>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4391" y="1080127"/>
            <a:ext cx="6705600" cy="4831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563861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normAutofit/>
          </a:bodyPr>
          <a:lstStyle/>
          <a:p>
            <a:r>
              <a:rPr lang="en-US" dirty="0">
                <a:latin typeface="Arial" charset="0"/>
                <a:cs typeface="Arial" charset="0"/>
              </a:rPr>
              <a:t>Dental Care Use </a:t>
            </a:r>
            <a:endParaRPr lang="en-US" dirty="0" smtClean="0">
              <a:latin typeface="Arial" charset="0"/>
              <a:cs typeface="Arial"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87" y="152400"/>
            <a:ext cx="9154887" cy="5649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own Arrow 3"/>
          <p:cNvSpPr/>
          <p:nvPr/>
        </p:nvSpPr>
        <p:spPr>
          <a:xfrm>
            <a:off x="4953000" y="8860"/>
            <a:ext cx="228600" cy="53340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997413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prstClr val="white"/>
                </a:solidFill>
              </a:rPr>
              <a:t>Dental Care Use</a:t>
            </a:r>
            <a:endParaRPr lang="en-US"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713032"/>
            <a:ext cx="8915400" cy="38394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own Arrow 3"/>
          <p:cNvSpPr/>
          <p:nvPr/>
        </p:nvSpPr>
        <p:spPr>
          <a:xfrm>
            <a:off x="8153400" y="1640098"/>
            <a:ext cx="228600" cy="53340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659288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normAutofit/>
          </a:bodyPr>
          <a:lstStyle/>
          <a:p>
            <a:r>
              <a:rPr lang="en-US" dirty="0" smtClean="0">
                <a:latin typeface="Arial" charset="0"/>
                <a:cs typeface="Arial" charset="0"/>
              </a:rPr>
              <a:t>Medicaid</a:t>
            </a:r>
          </a:p>
        </p:txBody>
      </p:sp>
      <p:sp>
        <p:nvSpPr>
          <p:cNvPr id="2" name="Content Placeholder 1"/>
          <p:cNvSpPr>
            <a:spLocks noGrp="1"/>
          </p:cNvSpPr>
          <p:nvPr>
            <p:ph idx="1"/>
          </p:nvPr>
        </p:nvSpPr>
        <p:spPr>
          <a:xfrm>
            <a:off x="457200" y="1447800"/>
            <a:ext cx="8229600" cy="4572000"/>
          </a:xfrm>
        </p:spPr>
        <p:txBody>
          <a:bodyPr>
            <a:normAutofit fontScale="92500" lnSpcReduction="20000"/>
          </a:bodyPr>
          <a:lstStyle/>
          <a:p>
            <a:r>
              <a:rPr lang="en-US" sz="3600" dirty="0" smtClean="0">
                <a:solidFill>
                  <a:srgbClr val="C00000"/>
                </a:solidFill>
              </a:rPr>
              <a:t>Texas, Maryland, Connecticut </a:t>
            </a:r>
            <a:r>
              <a:rPr lang="en-US" dirty="0" smtClean="0"/>
              <a:t>made improvements to their Medicaid program in recent years and saw impressive gains in access to care</a:t>
            </a:r>
          </a:p>
          <a:p>
            <a:pPr lvl="1"/>
            <a:r>
              <a:rPr lang="en-US" sz="1600" dirty="0" err="1"/>
              <a:t>Beazoglou</a:t>
            </a:r>
            <a:r>
              <a:rPr lang="en-US" sz="1600" dirty="0"/>
              <a:t> T, </a:t>
            </a:r>
            <a:r>
              <a:rPr lang="en-US" sz="1600" dirty="0" smtClean="0"/>
              <a:t>J Douglass , H </a:t>
            </a:r>
            <a:r>
              <a:rPr lang="en-US" sz="1600" dirty="0" err="1" smtClean="0"/>
              <a:t>Bailit</a:t>
            </a:r>
            <a:r>
              <a:rPr lang="en-US" sz="1600" dirty="0" smtClean="0"/>
              <a:t>, V </a:t>
            </a:r>
            <a:r>
              <a:rPr lang="en-US" sz="1600" dirty="0" err="1" smtClean="0"/>
              <a:t>Myne-Joslin</a:t>
            </a:r>
            <a:r>
              <a:rPr lang="en-US" sz="1600" dirty="0" smtClean="0"/>
              <a:t>. 2013. Impact </a:t>
            </a:r>
            <a:r>
              <a:rPr lang="en-US" sz="1600" dirty="0"/>
              <a:t>of increased dental reimbursement rates on husky a-insured children: 2006-2011. Health Issues Connecticut Health Foundation. </a:t>
            </a:r>
            <a:r>
              <a:rPr lang="en-US" sz="1600" dirty="0" smtClean="0"/>
              <a:t>February </a:t>
            </a:r>
            <a:r>
              <a:rPr lang="en-US" sz="1600" dirty="0"/>
              <a:t>2013</a:t>
            </a:r>
            <a:r>
              <a:rPr lang="en-US" sz="1600" dirty="0" smtClean="0"/>
              <a:t>.</a:t>
            </a:r>
          </a:p>
          <a:p>
            <a:pPr lvl="1"/>
            <a:r>
              <a:rPr lang="en-US" sz="1600" dirty="0" err="1"/>
              <a:t>Thuku</a:t>
            </a:r>
            <a:r>
              <a:rPr lang="en-US" sz="1600" dirty="0"/>
              <a:t> NM, </a:t>
            </a:r>
            <a:r>
              <a:rPr lang="en-US" sz="1600" dirty="0" smtClean="0"/>
              <a:t>K </a:t>
            </a:r>
            <a:r>
              <a:rPr lang="en-US" sz="1600" dirty="0" err="1" smtClean="0"/>
              <a:t>Carulli</a:t>
            </a:r>
            <a:r>
              <a:rPr lang="en-US" sz="1600" dirty="0" smtClean="0"/>
              <a:t>, S Costello </a:t>
            </a:r>
            <a:r>
              <a:rPr lang="en-US" sz="1600" dirty="0"/>
              <a:t>S, </a:t>
            </a:r>
            <a:r>
              <a:rPr lang="en-US" sz="1600" dirty="0" smtClean="0"/>
              <a:t>HS Goodman. 2012. Breaking </a:t>
            </a:r>
            <a:r>
              <a:rPr lang="en-US" sz="1600" dirty="0"/>
              <a:t>the cycle in Maryland: oral health policy change in the face of tragedy. J Public Health </a:t>
            </a:r>
            <a:r>
              <a:rPr lang="en-US" sz="1600" dirty="0" smtClean="0"/>
              <a:t>Dent. </a:t>
            </a:r>
            <a:r>
              <a:rPr lang="en-US" sz="1600" dirty="0" err="1" smtClean="0"/>
              <a:t>Suppl</a:t>
            </a:r>
            <a:r>
              <a:rPr lang="en-US" sz="1600" dirty="0" smtClean="0"/>
              <a:t> </a:t>
            </a:r>
            <a:r>
              <a:rPr lang="en-US" sz="1600" dirty="0"/>
              <a:t>1:S7-13.</a:t>
            </a:r>
            <a:endParaRPr lang="en-US" sz="1600" dirty="0" smtClean="0"/>
          </a:p>
          <a:p>
            <a:r>
              <a:rPr lang="en-US" dirty="0" smtClean="0"/>
              <a:t>Adjusting provider incentives and streamlining administrative process have huge impact</a:t>
            </a:r>
          </a:p>
          <a:p>
            <a:pPr lvl="1"/>
            <a:r>
              <a:rPr lang="en-US" sz="1600" dirty="0"/>
              <a:t>Decker SL.  2011. Medicaid payment levels to dentists and access to dental care among children and adolescents. JAMA. 2011;306(2):187-193</a:t>
            </a:r>
            <a:r>
              <a:rPr lang="en-US" sz="1600" dirty="0" smtClean="0"/>
              <a:t>.</a:t>
            </a:r>
          </a:p>
          <a:p>
            <a:pPr lvl="1"/>
            <a:r>
              <a:rPr lang="en-US" sz="1600" dirty="0" err="1" smtClean="0"/>
              <a:t>Buchmueller</a:t>
            </a:r>
            <a:r>
              <a:rPr lang="en-US" sz="1600" dirty="0" smtClean="0"/>
              <a:t> T, S </a:t>
            </a:r>
            <a:r>
              <a:rPr lang="en-US" sz="1600" dirty="0" err="1"/>
              <a:t>Orzol</a:t>
            </a:r>
            <a:r>
              <a:rPr lang="en-US" sz="1600" dirty="0"/>
              <a:t>, </a:t>
            </a:r>
            <a:r>
              <a:rPr lang="en-US" sz="1600" dirty="0" smtClean="0"/>
              <a:t>L Shore-Sheppard. 2013. The effect </a:t>
            </a:r>
            <a:r>
              <a:rPr lang="en-US" sz="1600" dirty="0"/>
              <a:t>of </a:t>
            </a:r>
            <a:r>
              <a:rPr lang="en-US" sz="1600" dirty="0" smtClean="0"/>
              <a:t>Medicaid payment rates </a:t>
            </a:r>
            <a:r>
              <a:rPr lang="en-US" sz="1600" dirty="0"/>
              <a:t>on </a:t>
            </a:r>
            <a:r>
              <a:rPr lang="en-US" sz="1600" dirty="0" smtClean="0"/>
              <a:t>access </a:t>
            </a:r>
            <a:r>
              <a:rPr lang="en-US" sz="1600" dirty="0"/>
              <a:t>to </a:t>
            </a:r>
            <a:r>
              <a:rPr lang="en-US" sz="1600" dirty="0" smtClean="0"/>
              <a:t>dental care among children. NBER Working Paper No. 19218. </a:t>
            </a:r>
            <a:endParaRPr lang="en-US" sz="1600" dirty="0"/>
          </a:p>
        </p:txBody>
      </p:sp>
    </p:spTree>
    <p:extLst>
      <p:ext uri="{BB962C8B-B14F-4D97-AF65-F5344CB8AC3E}">
        <p14:creationId xmlns:p14="http://schemas.microsoft.com/office/powerpoint/2010/main" val="41214744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prstClr val="white"/>
                </a:solidFill>
              </a:rPr>
              <a:t>Medicaid</a:t>
            </a:r>
            <a:endParaRPr lang="en-US" dirty="0"/>
          </a:p>
        </p:txBody>
      </p:sp>
      <p:sp>
        <p:nvSpPr>
          <p:cNvPr id="7" name="TextBox 6"/>
          <p:cNvSpPr txBox="1"/>
          <p:nvPr/>
        </p:nvSpPr>
        <p:spPr>
          <a:xfrm>
            <a:off x="304800" y="4038600"/>
            <a:ext cx="8153400" cy="384721"/>
          </a:xfrm>
          <a:prstGeom prst="rect">
            <a:avLst/>
          </a:prstGeom>
          <a:noFill/>
        </p:spPr>
        <p:txBody>
          <a:bodyPr wrap="square" rtlCol="0">
            <a:spAutoFit/>
          </a:bodyPr>
          <a:lstStyle/>
          <a:p>
            <a:endParaRPr lang="en-US" sz="1900" dirty="0">
              <a:latin typeface="Arial" pitchFamily="34" charset="0"/>
              <a:cs typeface="Arial" pitchFamily="34"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799" y="1186947"/>
            <a:ext cx="8395831" cy="46804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Down Arrow 5"/>
          <p:cNvSpPr/>
          <p:nvPr/>
        </p:nvSpPr>
        <p:spPr>
          <a:xfrm>
            <a:off x="6986474" y="1581593"/>
            <a:ext cx="328726" cy="53340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055050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prstClr val="white"/>
                </a:solidFill>
              </a:rPr>
              <a:t>Medicaid</a:t>
            </a:r>
            <a:endParaRPr lang="en-US" dirty="0"/>
          </a:p>
        </p:txBody>
      </p:sp>
      <p:sp>
        <p:nvSpPr>
          <p:cNvPr id="7" name="TextBox 6"/>
          <p:cNvSpPr txBox="1"/>
          <p:nvPr/>
        </p:nvSpPr>
        <p:spPr>
          <a:xfrm>
            <a:off x="304800" y="4038600"/>
            <a:ext cx="8153400" cy="384721"/>
          </a:xfrm>
          <a:prstGeom prst="rect">
            <a:avLst/>
          </a:prstGeom>
          <a:noFill/>
        </p:spPr>
        <p:txBody>
          <a:bodyPr wrap="square" rtlCol="0">
            <a:spAutoFit/>
          </a:bodyPr>
          <a:lstStyle/>
          <a:p>
            <a:endParaRPr lang="en-US" sz="1900" dirty="0">
              <a:latin typeface="Arial" pitchFamily="34" charset="0"/>
              <a:cs typeface="Arial" pitchFamily="34" charset="0"/>
            </a:endParaRP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1309462"/>
            <a:ext cx="6136872" cy="47695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03079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Innovative </a:t>
            </a:r>
            <a:r>
              <a:rPr lang="en-US" dirty="0" smtClean="0"/>
              <a:t>Client Engagement in </a:t>
            </a:r>
            <a:r>
              <a:rPr lang="en-US" dirty="0"/>
              <a:t>Medicaid</a:t>
            </a:r>
          </a:p>
        </p:txBody>
      </p:sp>
      <p:sp>
        <p:nvSpPr>
          <p:cNvPr id="3" name="Content Placeholder 2"/>
          <p:cNvSpPr>
            <a:spLocks noGrp="1"/>
          </p:cNvSpPr>
          <p:nvPr>
            <p:ph idx="1"/>
          </p:nvPr>
        </p:nvSpPr>
        <p:spPr>
          <a:xfrm>
            <a:off x="457200" y="1524000"/>
            <a:ext cx="8229600" cy="4343399"/>
          </a:xfrm>
        </p:spPr>
        <p:txBody>
          <a:bodyPr>
            <a:normAutofit lnSpcReduction="10000"/>
          </a:bodyPr>
          <a:lstStyle/>
          <a:p>
            <a:r>
              <a:rPr lang="en-US" sz="2400" b="1" i="1" dirty="0" smtClean="0"/>
              <a:t>Connecticut</a:t>
            </a:r>
            <a:r>
              <a:rPr lang="en-US" sz="2400" dirty="0" smtClean="0"/>
              <a:t>: A dental healthcare specialist works individually with clients to overcome their barriers to care.</a:t>
            </a:r>
          </a:p>
          <a:p>
            <a:endParaRPr lang="en-US" sz="2400" dirty="0" smtClean="0"/>
          </a:p>
          <a:p>
            <a:r>
              <a:rPr lang="en-US" sz="2400" b="1" i="1" dirty="0" smtClean="0"/>
              <a:t>Mississippi</a:t>
            </a:r>
            <a:r>
              <a:rPr lang="en-US" sz="2400" dirty="0" smtClean="0"/>
              <a:t>: Program offers an incentive to clients for following through on appointments and for children for having their screenings completed.</a:t>
            </a:r>
          </a:p>
          <a:p>
            <a:endParaRPr lang="en-US" sz="2400" dirty="0" smtClean="0"/>
          </a:p>
          <a:p>
            <a:r>
              <a:rPr lang="en-US" sz="2400" b="1" i="1" dirty="0" smtClean="0"/>
              <a:t>Virginia</a:t>
            </a:r>
            <a:r>
              <a:rPr lang="en-US" sz="2400" dirty="0" smtClean="0"/>
              <a:t>: A pilot project assigns clients to a dental home. Educational material is distributed and members are available to speak directly with clients.</a:t>
            </a:r>
            <a:endParaRPr lang="en-US" sz="2400" dirty="0"/>
          </a:p>
        </p:txBody>
      </p:sp>
    </p:spTree>
    <p:extLst>
      <p:ext uri="{BB962C8B-B14F-4D97-AF65-F5344CB8AC3E}">
        <p14:creationId xmlns:p14="http://schemas.microsoft.com/office/powerpoint/2010/main" val="13119585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Cov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5013" y="984250"/>
            <a:ext cx="5451475" cy="48006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079" name="Group 7" descr="IndicatorTitle"/>
          <p:cNvGraphicFramePr>
            <a:graphicFrameLocks noGrp="1"/>
          </p:cNvGraphicFramePr>
          <p:nvPr/>
        </p:nvGraphicFramePr>
        <p:xfrm>
          <a:off x="317500" y="158750"/>
          <a:ext cx="8826500" cy="476250"/>
        </p:xfrm>
        <a:graphic>
          <a:graphicData uri="http://schemas.openxmlformats.org/drawingml/2006/table">
            <a:tbl>
              <a:tblPr/>
              <a:tblGrid>
                <a:gridCol w="8826500"/>
              </a:tblGrid>
              <a:tr h="476250">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1" i="0" u="none" strike="noStrike" cap="none" normalizeH="0" baseline="0" smtClean="0">
                          <a:ln>
                            <a:noFill/>
                          </a:ln>
                          <a:solidFill>
                            <a:srgbClr val="000000"/>
                          </a:solidFill>
                          <a:effectLst/>
                          <a:latin typeface="Arial" charset="0"/>
                        </a:rPr>
                        <a:t>Length of Time Since Last Dental Visit: 2011-2012</a:t>
                      </a:r>
                    </a:p>
                  </a:txBody>
                  <a:tcPr marL="90000" marR="90000" marT="36000" marB="36000" horzOverflow="overflow">
                    <a:lnL cap="flat">
                      <a:noFill/>
                    </a:lnL>
                    <a:lnR cap="flat">
                      <a:noFill/>
                    </a:lnR>
                    <a:lnT cap="flat">
                      <a:noFill/>
                    </a:lnT>
                    <a:lnB cap="flat">
                      <a:noFill/>
                    </a:lnB>
                    <a:lnTlToBr>
                      <a:noFill/>
                    </a:lnTlToBr>
                    <a:lnBlToTr>
                      <a:noFill/>
                    </a:lnBlToTr>
                    <a:noFill/>
                  </a:tcPr>
                </a:tc>
              </a:tr>
            </a:tbl>
          </a:graphicData>
        </a:graphic>
      </p:graphicFrame>
      <p:graphicFrame>
        <p:nvGraphicFramePr>
          <p:cNvPr id="3085" name="Group 13" descr="IndicatorTitleData"/>
          <p:cNvGraphicFramePr>
            <a:graphicFrameLocks noGrp="1"/>
          </p:cNvGraphicFramePr>
          <p:nvPr/>
        </p:nvGraphicFramePr>
        <p:xfrm>
          <a:off x="317500" y="396875"/>
          <a:ext cx="8826500" cy="476250"/>
        </p:xfrm>
        <a:graphic>
          <a:graphicData uri="http://schemas.openxmlformats.org/drawingml/2006/table">
            <a:tbl>
              <a:tblPr/>
              <a:tblGrid>
                <a:gridCol w="8826500"/>
              </a:tblGrid>
              <a:tr h="476250">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000" b="1" i="0" u="none" strike="noStrike" cap="none" normalizeH="0" baseline="0" smtClean="0">
                          <a:ln>
                            <a:noFill/>
                          </a:ln>
                          <a:solidFill>
                            <a:srgbClr val="808080"/>
                          </a:solidFill>
                          <a:effectLst/>
                          <a:latin typeface="Arial" charset="0"/>
                        </a:rPr>
                        <a:t>(Length of Time Since Last Dental Visit: Less than 6 months ago; Age Group: Ages 2-11)</a:t>
                      </a:r>
                    </a:p>
                  </a:txBody>
                  <a:tcPr marL="90000" marR="90000" marT="36000" marB="36000" horzOverflow="overflow">
                    <a:lnL cap="flat">
                      <a:noFill/>
                    </a:lnL>
                    <a:lnR cap="flat">
                      <a:noFill/>
                    </a:lnR>
                    <a:lnT cap="flat">
                      <a:noFill/>
                    </a:lnT>
                    <a:lnB cap="flat">
                      <a:noFill/>
                    </a:lnB>
                    <a:lnTlToBr>
                      <a:noFill/>
                    </a:lnTlToBr>
                    <a:lnBlToTr>
                      <a:noFill/>
                    </a:lnBlToTr>
                    <a:noFill/>
                  </a:tcPr>
                </a:tc>
              </a:tr>
            </a:tbl>
          </a:graphicData>
        </a:graphic>
      </p:graphicFrame>
      <p:graphicFrame>
        <p:nvGraphicFramePr>
          <p:cNvPr id="3091" name="Group 19" descr="Notes"/>
          <p:cNvGraphicFramePr>
            <a:graphicFrameLocks noGrp="1"/>
          </p:cNvGraphicFramePr>
          <p:nvPr/>
        </p:nvGraphicFramePr>
        <p:xfrm>
          <a:off x="317500" y="5715000"/>
          <a:ext cx="8826500" cy="1016000"/>
        </p:xfrm>
        <a:graphic>
          <a:graphicData uri="http://schemas.openxmlformats.org/drawingml/2006/table">
            <a:tbl>
              <a:tblPr/>
              <a:tblGrid>
                <a:gridCol w="8826500"/>
              </a:tblGrid>
              <a:tr h="508000">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000" b="0" i="0" u="none" strike="noStrike" cap="none" normalizeH="0" baseline="0" smtClean="0">
                          <a:ln>
                            <a:noFill/>
                          </a:ln>
                          <a:solidFill>
                            <a:srgbClr val="666666"/>
                          </a:solidFill>
                          <a:effectLst/>
                          <a:latin typeface="Arial" charset="0"/>
                        </a:rPr>
                        <a:t>Definition: Estimated percentage of children ages 2-17, by length of time since their last dental visit and by age group.</a:t>
                      </a:r>
                    </a:p>
                  </a:txBody>
                  <a:tcPr marL="90000" marR="90000" marT="36000" marB="36000" horzOverflow="overflow">
                    <a:lnL cap="flat">
                      <a:noFill/>
                    </a:lnL>
                    <a:lnR cap="flat">
                      <a:noFill/>
                    </a:lnR>
                    <a:lnT cap="flat">
                      <a:noFill/>
                    </a:lnT>
                    <a:lnB cap="flat">
                      <a:noFill/>
                    </a:lnB>
                    <a:lnTlToBr>
                      <a:noFill/>
                    </a:lnTlToBr>
                    <a:lnBlToTr>
                      <a:noFill/>
                    </a:lnBlToTr>
                    <a:noFill/>
                  </a:tcPr>
                </a:tc>
              </a:tr>
              <a:tr h="508000">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000" b="0" i="0" u="none" strike="noStrike" cap="none" normalizeH="0" baseline="0" smtClean="0">
                          <a:ln>
                            <a:noFill/>
                          </a:ln>
                          <a:solidFill>
                            <a:srgbClr val="666666"/>
                          </a:solidFill>
                          <a:effectLst/>
                          <a:latin typeface="Arial" charset="0"/>
                        </a:rPr>
                        <a:t>Data Source: </a:t>
                      </a:r>
                      <a:r>
                        <a:rPr kumimoji="0" lang="en-US" altLang="en-US" sz="1000" b="0" i="0" u="none" strike="noStrike" cap="none" normalizeH="0" baseline="0" smtClean="0">
                          <a:ln>
                            <a:noFill/>
                          </a:ln>
                          <a:solidFill>
                            <a:srgbClr val="666666"/>
                          </a:solidFill>
                          <a:effectLst/>
                          <a:latin typeface="Arial" charset="0"/>
                          <a:hlinkClick r:id="rId3"/>
                        </a:rPr>
                        <a:t>As cited on kidsdata.org</a:t>
                      </a:r>
                      <a:r>
                        <a:rPr kumimoji="0" lang="en-US" altLang="en-US" sz="1000" b="0" i="0" u="none" strike="noStrike" cap="none" normalizeH="0" baseline="0" smtClean="0">
                          <a:ln>
                            <a:noFill/>
                          </a:ln>
                          <a:solidFill>
                            <a:srgbClr val="666666"/>
                          </a:solidFill>
                          <a:effectLst/>
                          <a:latin typeface="Arial" charset="0"/>
                        </a:rPr>
                        <a:t>, UCLA Center for Health Policy Research, California Health Interview Survey. Accessed at http://www.chis.ucla.edu/ (Aug. 2013).</a:t>
                      </a:r>
                    </a:p>
                  </a:txBody>
                  <a:tcPr marL="90000" marR="90000" marT="36000" marB="36000" horzOverflow="overflow">
                    <a:lnL cap="flat">
                      <a:noFill/>
                    </a:lnL>
                    <a:lnR cap="flat">
                      <a:noFill/>
                    </a:lnR>
                    <a:lnT cap="flat">
                      <a:noFill/>
                    </a:lnT>
                    <a:lnB cap="flat">
                      <a:noFill/>
                    </a:lnB>
                    <a:lnTlToBr>
                      <a:noFill/>
                    </a:lnTlToBr>
                    <a:lnBlToTr>
                      <a:noFill/>
                    </a:lnBlToTr>
                    <a:noFill/>
                  </a:tcPr>
                </a:tc>
              </a:tr>
            </a:tbl>
          </a:graphicData>
        </a:graphic>
      </p:graphicFrame>
    </p:spTree>
    <p:extLst>
      <p:ext uri="{BB962C8B-B14F-4D97-AF65-F5344CB8AC3E}">
        <p14:creationId xmlns:p14="http://schemas.microsoft.com/office/powerpoint/2010/main" val="14569932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normAutofit/>
          </a:bodyPr>
          <a:lstStyle/>
          <a:p>
            <a:r>
              <a:rPr lang="en-US" dirty="0" smtClean="0">
                <a:latin typeface="Arial" charset="0"/>
                <a:cs typeface="Arial" charset="0"/>
              </a:rPr>
              <a:t>Why is Adult Dental </a:t>
            </a:r>
            <a:r>
              <a:rPr lang="en-US" dirty="0">
                <a:latin typeface="Arial" charset="0"/>
                <a:cs typeface="Arial" charset="0"/>
              </a:rPr>
              <a:t>Care </a:t>
            </a:r>
            <a:r>
              <a:rPr lang="en-US" dirty="0" smtClean="0">
                <a:latin typeface="Arial" charset="0"/>
                <a:cs typeface="Arial" charset="0"/>
              </a:rPr>
              <a:t>Use Falling? </a:t>
            </a:r>
          </a:p>
        </p:txBody>
      </p:sp>
      <p:sp>
        <p:nvSpPr>
          <p:cNvPr id="8" name="Right Arrow 7"/>
          <p:cNvSpPr/>
          <p:nvPr/>
        </p:nvSpPr>
        <p:spPr>
          <a:xfrm rot="1045512">
            <a:off x="2206629" y="3714479"/>
            <a:ext cx="379219" cy="9383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rot="1045512">
            <a:off x="3854359" y="3570762"/>
            <a:ext cx="379219" cy="9383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449845"/>
            <a:ext cx="5105400" cy="45387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76800" y="2152650"/>
            <a:ext cx="4138200"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318607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normAutofit/>
          </a:bodyPr>
          <a:lstStyle/>
          <a:p>
            <a:r>
              <a:rPr lang="en-US" dirty="0" smtClean="0">
                <a:latin typeface="Arial" charset="0"/>
                <a:cs typeface="Arial" charset="0"/>
              </a:rPr>
              <a:t>Barriers to Dental Care Use</a:t>
            </a:r>
            <a:endParaRPr lang="en-US" dirty="0" smtClean="0">
              <a:latin typeface="Arial" charset="0"/>
              <a:cs typeface="Arial" charset="0"/>
            </a:endParaRPr>
          </a:p>
        </p:txBody>
      </p:sp>
      <p:sp>
        <p:nvSpPr>
          <p:cNvPr id="4" name="Down Arrow 3"/>
          <p:cNvSpPr/>
          <p:nvPr/>
        </p:nvSpPr>
        <p:spPr>
          <a:xfrm>
            <a:off x="3286125" y="3038475"/>
            <a:ext cx="152400" cy="45720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own Arrow 6"/>
          <p:cNvSpPr/>
          <p:nvPr/>
        </p:nvSpPr>
        <p:spPr>
          <a:xfrm>
            <a:off x="5867400" y="2686050"/>
            <a:ext cx="152400" cy="45720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own Arrow 7"/>
          <p:cNvSpPr/>
          <p:nvPr/>
        </p:nvSpPr>
        <p:spPr>
          <a:xfrm>
            <a:off x="4572000" y="2819400"/>
            <a:ext cx="152400" cy="45720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p:cNvCxnSpPr/>
          <p:nvPr/>
        </p:nvCxnSpPr>
        <p:spPr>
          <a:xfrm flipV="1">
            <a:off x="1786270" y="2819400"/>
            <a:ext cx="652130" cy="337400"/>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3200400" y="2745950"/>
            <a:ext cx="652130" cy="337400"/>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312862"/>
            <a:ext cx="7003732" cy="4325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787993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normAutofit/>
          </a:bodyPr>
          <a:lstStyle/>
          <a:p>
            <a:r>
              <a:rPr lang="en-US" dirty="0" smtClean="0">
                <a:latin typeface="Arial" charset="0"/>
                <a:cs typeface="Arial" charset="0"/>
              </a:rPr>
              <a:t>Big Data</a:t>
            </a:r>
            <a:endParaRPr lang="en-US" dirty="0" smtClean="0">
              <a:latin typeface="Arial" charset="0"/>
              <a:cs typeface="Arial" charset="0"/>
            </a:endParaRPr>
          </a:p>
        </p:txBody>
      </p:sp>
      <p:sp>
        <p:nvSpPr>
          <p:cNvPr id="22" name="Content Placeholder 2"/>
          <p:cNvSpPr>
            <a:spLocks noGrp="1"/>
          </p:cNvSpPr>
          <p:nvPr>
            <p:ph sz="half" idx="1"/>
          </p:nvPr>
        </p:nvSpPr>
        <p:spPr>
          <a:xfrm>
            <a:off x="533400" y="1447800"/>
            <a:ext cx="4191000" cy="4583483"/>
          </a:xfrm>
        </p:spPr>
        <p:txBody>
          <a:bodyPr/>
          <a:lstStyle/>
          <a:p>
            <a:pPr marL="0" indent="0">
              <a:buNone/>
            </a:pPr>
            <a:endParaRPr lang="en-US" sz="1800" dirty="0" smtClean="0"/>
          </a:p>
          <a:p>
            <a:pPr marL="0" indent="0">
              <a:buNone/>
            </a:pPr>
            <a:endParaRPr lang="en-US" sz="1800" dirty="0"/>
          </a:p>
          <a:p>
            <a:pPr marL="0" indent="0">
              <a:buNone/>
            </a:pPr>
            <a:endParaRPr lang="en-US" sz="1800" dirty="0" smtClean="0"/>
          </a:p>
          <a:p>
            <a:pPr marL="0" indent="0">
              <a:buNone/>
            </a:pPr>
            <a:r>
              <a:rPr lang="en-US" sz="1800" i="1" dirty="0" smtClean="0"/>
              <a:t>The </a:t>
            </a:r>
            <a:r>
              <a:rPr lang="en-US" sz="1800" i="1" dirty="0"/>
              <a:t>next big thing to hit medical care will be new ways of accumulating, processing, and applying data—revolutionizing medical care the same way Billy </a:t>
            </a:r>
            <a:r>
              <a:rPr lang="en-US" sz="1800" i="1" dirty="0" err="1"/>
              <a:t>Beane</a:t>
            </a:r>
            <a:r>
              <a:rPr lang="en-US" sz="1800" i="1" dirty="0"/>
              <a:t> and his minions turned baseball into “</a:t>
            </a:r>
            <a:r>
              <a:rPr lang="en-US" sz="1800" i="1" dirty="0" err="1"/>
              <a:t>moneyball</a:t>
            </a:r>
            <a:r>
              <a:rPr lang="en-US" sz="1800" i="1" dirty="0"/>
              <a:t>.” .</a:t>
            </a:r>
            <a:endParaRPr lang="en-US" sz="1800" i="1" dirty="0" smtClean="0"/>
          </a:p>
          <a:p>
            <a:pPr marL="0" indent="0">
              <a:buNone/>
            </a:pPr>
            <a:endParaRPr lang="en-US" sz="1800" i="1" dirty="0"/>
          </a:p>
          <a:p>
            <a:pPr marL="0" indent="0">
              <a:buNone/>
            </a:pPr>
            <a:endParaRPr lang="en-US" sz="1800" dirty="0" smtClean="0"/>
          </a:p>
          <a:p>
            <a:pPr marL="0" indent="0">
              <a:buNone/>
            </a:pPr>
            <a:endParaRPr lang="en-US" sz="1800" dirty="0" smtClean="0"/>
          </a:p>
          <a:p>
            <a:endParaRPr lang="en-US" sz="1800" dirty="0"/>
          </a:p>
        </p:txBody>
      </p:sp>
      <p:sp>
        <p:nvSpPr>
          <p:cNvPr id="2" name="AutoShape 4" descr="data:image/jpeg;base64,/9j/4AAQSkZJRgABAQAAAQABAAD/2wCEAAkGBxQTEhUUExQWFhUXFiAbGBcXGBwcHhkgHiAcICAfGRocHyggHh0lHBwbJjEiJSkrLi4uIB8zODMsNygtLisBCgoKDg0OGxAQGzQkICQsMC0sLCw0LCwuLDQ0LCwsLC8sLCwsLCwsLC0tLCwsNCwwLCwsLC4sLCwsLCwsLCwsLP/AABEIAOAAqAMBIgACEQEDEQH/xAAcAAABBAMBAAAAAAAAAAAAAAAGAAQFBwIDCAH/xABLEAACAQMCAwQGBAoHBwQDAAABAgMABBESIQUGMQcTQVEiMmFxgZEjUqGxCBQzNDVzdLLB0UJicoKSorMVFiRTVMLxJTZD8Bdj4f/EABkBAQEBAQEBAAAAAAAAAAAAAAABAgMEBf/EADARAAIBAgUDAgQFBQAAAAAAAAABAgMRBBIhMUETIlFxgSORobEUMmHB0QUkQlLw/9oADAMBAAIRAxEAPwCkXc5O56+dIE+37a8fqffRJPfuLIuWIaeUBcE+ikY6L5DJAqN2OlOCle/AN6j5mvNZ8z86LuJ2rzQxKXAfu3uGU531HPwwBtmoO34M7qGyFLIzqDnJVepPkPLPWoppo1OhKLsiNDnzNbWjcKHOQrEgHzIxnHzFOOC8Le4lWNNs9T9UeJNEHaFCsZt4kGFSM4HvPj7Tio5pSUSxoN0pVXsvqCWs+Zpaz5mvMUsVs4D1eHTkAiKUg9CFb+VNpVZSVbUCOoOQR8DR32aW+lJpjsMhQfYo1N94rPlrlmPiEFxcOspnaR9ADaEAVNezGNlds7FSy4Fc4zvJrweqrQUKUJ31lfQr7UfM0tZ8zVjSdk0o0j8YjBKl2DIylVRlEpOfqBlPtrZddlxcx91OiGSPVHG+s6sCHWS+kBRmZTg/bXQ8pWus+Zpaz5mrHt+zRFnMU9yFU2zyiUq0YjKSaCZFcZ09T4Z23p0nZmjum0kMa3EiSByZJGVZIY19FEABbvCdQyACPAZIFXaj5mlrPmas1uzFVu4FaUmCa6aLCjDxj0yoLEYLaU8vdmmT8gRS6ZIZ0RG7wqgZrgkQhTIyukaBvWXChc523oCv9Z8zS1HzNWQ/ZM6nD3canGrHdyH0dapk4Gxy6+j13PlW3hvZxE1tKZDIZ0e5TKOAubcgDCmM5U75JdcAbZ8AKy1nzPzpaz5mrW4P2Voom/GmZirMqaAU9RpVJIYbhtCkeymnEeypgwZZ441dkCq2p8A6AxLBRuGbOnHTxoCtkc5G56+dKpbmbgTWVz3LNq2Vg2MZDDIIG/30qAiSMtj21N8eKkW0KspVIwCwOwZjls+7b5VBSdT768zUauzcZ2i15C28vkY3rI6+qkUeT1QdSPP1ftpvzHdZJ7t17soiqF3ZgANm8QAc7UNVJ2P0Kd+fWOREPb4v7l8Pb7qxksd+u5pr/uf5CTk6IJcrCPWVS0p/rAYC+5c/P3VH9okmbvHkiinfZnHmeVvKP7yKiebZA97Lk4AYDOM4wAOnjXNL4z9D1Tf9iv1kb+SuBpdO/eZ0oo6HG5O33GojjESJPIsedCsQuTnpt199H3KMSW9nJMGJDZbUVxsowNsnxz4+NAkdkryRpG5cuwByuMZI9pz41qE7zl4Rzr0VCjTSXc9X+wc/m3CfJmT7XP8AI0K8PniFrIv4xNHIwbUikhJAB6KsNgcn30QdpdyFSGFemS3wUaV+8/KhfgHAZLpiFIVV9Z26D+ZqUWlFyfJrHRcq0aMNcqS/knHvLNny15dsoJUBtR9A7Yz1GQBkdOnlWuK5tQTqu7jII0EjWoUqpKsp2I1ADHQgDIqKHC4nYxwTM7jOkNGFD4+qdROfeK28y8ufigTMgcuTsFIxjG+59tdc6vY8boTyuVtFuyc45xy3ujqlupgwTQvdxaVC5YsuAdwzEHehriHE3WU9zczsg2R2dlbBAyOuw2A+Ap/wLlcXQYxzYC4yWjI3Oenpeym8HBIhIEluAhJwoCFjgnYtuNOeuKmeOxfw1SylbR7Mj34tOdOZpToJKZkb0SepXfYn2U45f7ySeCNZHXD5UqxBTPrFMeqSB1HsrZzJwFrSQKzBgwyrAYzjrkeBqc7PrFDOZFcsUTcFMYLbdcn21JTWTMjdHDSddUpLnUb86R/i0iJFLLkqWbVIx9Zs/aRk+Z3rfyhPC8NwtzO+GOSrSsAc7lsZwzE+eaY80TQy3MjGVhg6cCPONO3XV55rHiXK3dWwuDKCCAQpQgnV08ayn2JN6s7ONq8504pxV9OLbEVJxi4PWeY++Rv51h/tWfGO+lxqD41t6y4w3X1hgYPUYFe8L4dJcSCOMZJ8+gHmfZUlccFhScW5mZpCwUssYKqx8N2ya6OSTseSNGclmW2xDy3LyPrkZnYndmJJPvJ3NKnPFOGvbzGJ8ZBG46EHoRXlaTvsc5RcXZ7jKTqffWNZSdT76UaknAGSdgB40IOuHWneMdR0oo1O3kPZ7T0Htp3fzQSNnvJFAGFURLhQOgH0lPYbVCktuDl0jMhIOzOuMr7Qq6gPbk0OVnfU6t5Vl+ZYvZxBGBM0bM2SoOpQuPWO2GOetAvF5tc8rfWkY/aaP+zxdFo7+bs3+FR/Kgjlu0726iQ7gsC3uG5+6uMHac2+D6GIi3QowXN/uGXNZ/F+HRwjq2lPkMt9u1D/AGf2mu7DeEalvj0H3097S7rVNHH9RCT72P8AICn/AGcQhIZp26E4+CAk/afsrKeWjflnWSVTHKPEf2RAc93eu7ceCAL8tz9poi4wos+GiMbPJhT7S27fYMUJ8DjNxeR6t9cmpvnqNTnabdZlij+qpY+9j/ICtNd0Ye5yhP4dXEcvRe+/0IzkODVeIfqgt9mP4047RLvXc6R0jQD4nc1JdmVp+WlPTZAftb7MfOg/iFwZ5nfqZHJA952H3VVrVb8I5z7MHGP+zv8AIPuWT+K8OabxIZ/eei/cKDuWrcz3kYbfL6mJ8cbnPvNFnPkghtIoF8SB8EAz/mIqP7MrTMssn1VCj3sf5CsRdoSn5PTVhmr0sPxFK/3Zr7SrrVOifUTJ97HP8BUpyOvcWUs58SW+CAgfaTQZzDed9cyuNwXOPcNh9go05lP4vw2OLxYKv/c1JRtCMPJmjUzV6tfwnb7IArK3MsiIOrsBn3nrRr2l3ACwQr03b4DCr/Gojs/tNd2G8I1LfHoPvrVz1d95duPBAF+XX7TW33VUvBwh8PBylzJpfIIuTIRbWclyw9JgSPcvQfFv4UEcP4g0UyzbMytqOfE+OfnR3zee54fHENs6F+QyfuquMUo915PkuNfS6dOP+Kv7vUk+N8WNzN3jKF6AAb4A9tKo1Oo99KuyVlZHz5yc5OUt2J+p99SVoO4TvT675EXsHQv/AAHtyfCrvTsFgB1C8nBByCFUEU5bsVUjB4jdEH3fzoywaWpQfA7wQ3Ebt6obD/2Ts3+UmtHELQxSyRt1Ryp9uDjPuNXPwfsSt5u+zdSju5mjGFXcLjc/Oh/mvlAw8bt7YTSKJ1jHfLsx20k7bf0RVMGHBh3fCif/ANbn55qD7NYAZ5GPVY9vicVZHNHZV+K2lxcLf3TGKJnCk7HSM4O9O+H9i0Z0zC+uBIyglsLncDx8a4dJ2kr7n0fxsc9OVtIaFRcyW7G4nmmVlXUVjB21kbDT5jxJFEaQsnCQsSlmdOijJ9I74Ao9u+w2KRtUl9cO3myqapPlu4lkmgthNIkcsyIdJ6B2CkgfGrKm2kvBmnioRnOVn3J+uo+5bCW93Crn09w5zspbovvHj7TWXO9nK96QEYkqNO3gB5+yrV//AADbf9XN/gSveMdjEzRFIeIykY/Jyr6LewsrbD4GtODzZkclXj0nSa5urAfYxd3w1hD6Z0MMrvqYnBIx1oX5c4R/xUCMPpFJkcfVAxpUjzzufeK0WthfRXRsIzIk5k0GNWxv5+7G+fLerf4B2GIi6p7ybvSN+4wgGeo1MGLe/b3VlU2r67nWpi4TcHl/LwVX2jXeq5VP+WmPidz/AAqb5OQx8PkdAWdtZwNzkDAFEnOfYi6o81nPJMwGTHNgu+PquMZOPAj41Cdj3Jpv4rg/jU0Gh1GI8YbUDuc+O1HS7FFCnjEsRKrJb39gKsOGASwRy7O8i5U/0V8mHm3l4YHnRP2gW0kskSgERqrMzkeiuSMkn2AdKP27BYM5/HJ85znSuc+eaDu03s9vLKESm6a6twcNkFShPQldRBHhnPwquDclIxDEQjSlTtvb6eRn2cxJi4kQHBcKFPUKASM+05+yg+/tmUPJOpWSRsqpyD1yzEeXgPP4UZ9lnIN1fapkna2gB0lwCTIR1CjIBA+seh896sO77CrR8sbq6Mh/pOUbf2jQCfnVjBqTfklTERlRjC2qv6ald86IbmziliBZQwYgb7EYPTyNB9ja90pmlXGxESsPXbzwf6K9c+eKOF5AurLidvZtcOsNyx0TRbatIyfQJwGG2Rv1G9G1z2FQyMWe9uGY+LKpPzNSEHFW4LiMRGrLqW7re3qc+R9R76VX+OwK2/6ub/AlKup4zX2G813l5c3KXM7SqkQKhgux1YzsB4VNdunMFzZ2sD20rRM0xViuNxpJxuD40F/g3/nd3+pH79EP4SX5nbftB/cagJ/sRvpJ+HGWVi8jzuWY9SdvKojnC173jMD59K2mg281lyPsZM/E0+7Av0Sv65/vqfltY3lM/dr3p9FnPX0DsPcDuPfXGvXhRjmnsFq7G7tI/Rd7+zP+6amuF/kYv1a/cKC+cLk/iHEYz/0rkfI0acL/ACMX6tfuFTD4iNeGeOxWrHLl/wBpPFFlkUXkgAdgNk8Cf6tQPJ36Qs/2qL/UWrY7U+zOzs7Ga6i73vQ6+s+R6bgHbHtqp+Tf0hZ/tUX+otdyHXHM07R2dw6HS6wuykeBCkg/Ohnsd45Pd8OWW4fvJO8ddRABIB2zjAot4xZd/BLDq095GyasZxqBGcZGcZ6ZqH5H5YXhlmLdXMuksxbTpLE77Lk4+dADNvZKeZ5HwMrZK3xJ059+K2dufHp7Swja3kMbPOqFl640u2x8N1FQ/IvG3u+YbyR4mi0wd2EcYYBWXGoeZzn4it34R/6Og/al/wBOWgDrka/e44fazSnVI8Klj5nHWhjsttVivOMIgwouwQPLUGb7zU92Y/oqy/ULUR2d/n/GP2lP3DQDHtK5lubXifDIoZCsc0gWRMAhwXRd8jPRj0om7S0B4Veg/wDIat3HeUbe7ube5mDF7Y5jAOFzkMCR44IFDvbbxKeLhsiQwM6yDTLICMRLtklepz0z0HU0BOdm1ssfC7NVG3cqT7SdyfmaBuUearqXmK6tnlJgHeBY9tK6CMY8j/OrA5B/Rtp+oT7qqXkP/wB03f8Aan+8UAcdtszxcPW4iYpLBOjRuMZUnKHGf6rGm/YZx+4vLOZ7mVpXWfSC2NhoQ42A8Sa29vX6Ik/WR/vCoj8G78xuP2k/uJQDLtx5svLO6t0trh4leHLBQu51EZ3B8KVQv4R/57a/qP8AvalQGX4N/wCd3f6kfv0Q/hJfmdt+0H9xqH/wb/zu7/Uj9+iD8JL8ztv2g/uNQEt2A/opf1z/AH0UzyL3syAjIKsRj6w/8UL9gH6JX9c/317PxPRx+eEnHe2sZHvXWNh8R8hXmxdPqUmiXtqbeeIWa0nCD0nt5F9+VP8AKjfhR+hi/Vr9wofuxrjYYIx0yOtEPDpA0SEbDSNq+V/RqjWak/U61NdUcfcc4zcSPLHJPM6d4fQaR2XZjjYnG1Lk39IWf7VF/qLXQ8vYzwxmLFJckkn6U+Nc8cnfn9n+1Rf6i1945nW/NEzJZ3LoSrLA5UjqCFOCKDOwvj1xeWMjXMhkZJygZuuNKHBPjuTRbzDIJoJoEOWkiZAfAFlIGT76AvwdIitjcqwIIu2BB8CEjyD7aAIVt1XmAsBu9hlvbiTA+yh38I/9HQftS/6ctZc8cypYcetJZdontjG5+qGdsN8CB8M0bc08uW3FLYRSktGWDo8bDIODgqdx0JHxoDR2Zfoqy/ULUR2d/n/GP2lP3DRJcXNtwyzGthHBAgVcnc4GwGfWY0Adg3EmuW4lOwwZbhXx1xkMcZ8cDagGHbnfyw3/AA4xSOhyfVYjPpp1x1q2uORBradWGQYnBH901GcxcnWt7NDNcKzNAcoAxA6g7gddwKb9ovM0NlZTNI4DvGyxpn0nZgQMDrgdSaAcdnp/9Ms/2dP3RVT8h/8Aum7/ALU/3ijDsR5riubGO2LAT266ChO7KPVZfMY2PkRRHw3ki1hvpb9A3fSgggt6IzjUVHmcUBA9vP6Ik/WR/vCoj8G78xuP2k/uJUb+EHzZGY0sImDPr1zYOdGn1VP9Yk59mPbUl+Df+YXH7Sf3EoAY/CP/AD21/Uf97UqX4R357a/qP+80qAqm2v5YmYxSPGTsSjFSd/HBr284pNKAJZpJADkB3ZgD5gE9aaydT76xoB9a8XuIl0xzyov1UkZR8gcVKcr8ekjvoZ5JGdgwUs7Fjg7bknOBnNDte0I1dWOuJOHuSrtK5Rt8LhRv7d28fOqu7T+X71buJbBrjS8RJRJWABQ7kksAMhl99WVyLxMXHD4JNzmMKxz4j2fE0/u2yRjbHX21mNKEPyqxmEm46lQcI5Dvntu+n4nPbtuWRmchAOutu8GDjfpVgcA5LtLNPoI114/KN6TN7yegPsqZljGD4HG4IyCPap2Ioev+LushTIYdFIGBkeB38T5Vs0TM1wMhVYr3mGDEaumMqfIkfxqB4nyTE00k6SXEfeZLxwysgLH/AOQaT62PPY02jPeCPvG3QgsgPo6t9x0JwSetFlpcgigOeuf+Vrq2YSySvcwHZJmLMR/VfJOk/YagOGcwXVuMQXE0S/VSRlH+EHFdQXVtqDMgVgwwY29WT37HHvwfb7Ka5o7PklLycPBWRfytm/rr7Y9/SB8vkfCoUrziPFJrhg080kpHQyOzYz5ZO3wryy4nNFkRTSRg9dDsuffgjNNnQgkEEEHBB2IPkRXgoC8uVeVDdR8OkN5e6Z45TNi4b1k04C+Q9bzplwjs0t5prJLiSdpZ4Z5JjrGcxtGq4yCf6Tdc9BUt2a8wLBwHvSQDb3GjPkGdCf8AK5oneZf94oolGBHYvt7XfP8ACgKe4lynDBFwaaN5Ve8P0hD407xD6PAyp9M+fhUhzwt1FxROHRX92IpGjTVJMzEd4QCTgjUBnoaIOJ8Cmn4fwKaNQY7YK0pyBpDNDjA8ehqO7Y+W3PFYp5j3dtPJFF3uRlfrHHhgZOT5UBlx3s84bHKkEcs6TLdRRPHKy6pkk0Zki26DV62MZVxjxp1Y8s2K8U/2ZbT38ZXUZsShVOEUqV0+O++R4UW8dsCFtTdkPNBfwpaztpDzITHqJA97ZH9UNSktrv8A3gikmVBb6JEgYY1H0ELasbncHrQFH8+XNu1yq20l04jyjm6cOdQYj0CCfRxSp52qWt2t/rvERWcZj0YAKBiFJC+NKgAuTqffWNZSdT76xoBUqVKgOpeQODLbWqW6tq9BX1jfLH0ts5GN9vZU68gyT4VRHY9zd3FyIrid+6ZQkSEFhqZgAAf6I+yrwubQtuCQM4IFUzZICO1HnMWkQSM/8Q4Ojx0DxY/wHifdVWWvaJdBh3umRMYZQNJPtDAbN7cfCm/acrjidyHGPSGOuNOkacZ9n25obt4S7Kg6swA+JxUNHTE/L/eqrxvglQcMD4gEZOeuKccJ4bMqkTAHfbB8Pb4U/uoj6SqRpIx6LYZdsZU1kkjhRsennk/GhD03GnYq4z5Ln7qjruOGaRXeOTWnqvgoR8dsipNJ3O5U7H/7tSlvgOuR/cNUFX9p9pYzQS3LRzpOPQWTumUMwOwfIwQcH0vtqoeE3CRzRvIgkjVwXQ/0lB3HxGa6R5iu7O5geC4lUIwAOQVIPUEZHUHGKpLtD5TjsHi7mZpUlViNS4K6cDcjY5z5CoUtTjfIFhET9EmL26hjgxn6NNIZ9G+xID7+0VhxflPh8gbRaJEbbiUNudJOJVYw6tY9okI+HWoLjfNcC/7Afvg4twe/CtkptCAWHmBq+Rog5h5msraOVxdRzfjHEYbhViOoqiGHVqx5CIn4gUBB84cr2kVrxd44EVobmNYiB6imOEkD2ZY/OiKz7PbNo7Gb8WjKm0fvhg+k5jRkY79QQ/zqJ7RuNWi2N/3d1FM17OkkaRnJAVY1Ory9Qn4ipzgXO9qndwtcxBG4ZGCdQwsiagVPkSG6eygGHL/Jlg0VjaSWyu91ZvK1wWOtGAj9XyGZD8qy4HyNZXMdvItsgWXhhPQ/lcoNfX1tzW7lzmix7qwvHu4k/FbJ4pISfpNREfqr4/kz8xTDlPnyCHhfDkMqCRbhI3XO6oGbLMPBcYPyoCv+0vhcNs1jHFGqMbSN5cdWdtyW9tKl2v8AFo7nijvC6vGqoqspyDgeHzpUBH8l22p7hjCkypHkq2Mgl1A058STj41J8w8smQKLXh8sUmS0hMildJzjT6RAGQfdj27MuQIQ00uoXBAUbQSaNWXACsdS51HYDzotYKR3UkPEkKlxIsGsgknKrnXggLqxsdqAAW5QvAGPcN6J9JcjUu2dxnrjw6+ytjck3wH5Bs7eiCCd9WNs+Ok489sZotHGYLdQZzxJe8Uq6szb4JyImZs6lJTJ8dumaBJePXOTi5nO537x9/tzQDW/sZIJCkilHXBxn5EEV1jyxxAXNtFMP/liVj78b/bmuSZ52c6nZmPmxJPzNXB2J8740cPkHixifPX+kUI+ZBB9mKAj+37hWi5gnx+VjKn3oR/Bh8qrzl1sXducasTxnHn6Q2+NWZ+EAjq1qMnu/pD/AHsrkk/2SMfGq65S4nHbXcU0qF0RskDqNjggeJB3oDpjiM321lcF11Bc4IGGXBK7fVPWhzgvGYL2USwOjEY1bnXjJwCpwQMkmie7PUgZPs60T4BqXjA93sO1bRxgeyo22IY5K4bocjf/AMU2ubZjK7ADRpA/vDfp7jVITT8Tzp04O++T0GOoGDk5xttQ3z5ymnEY0Vm7tkYsjhQ2NQwQRkbHA6HwFS/BoEVTpUA53/8App9IuQR50ByjxKyaCWSJxh43Kt7wcbeym1WF2z8K0XaTgYFwm/8AbTCt9hX51XtQoZ2/NNqqW+bXU8ZRZCQuJIwpV1Pnqzt0wd8npU7rtykVxLwx5O80sSmklyQ5bKruFO7BseGCBgVWGKtjlk3BtYtF1oAhyMRBlbGsCIENrMqkFsAdD44GQInh3EP+HSKXh8z9SQIAUTvHd0dBjU2QQoUkAgHc+G5HiGv/ANKlUFcGPudTIdWoNvhnUBTknT0x03qSg4bfByGubcB9ndFGfSPdyMDjqyoMsfRJCDOa9Sxvz6IvIcho3UaM7EuwJIHgUGwzknHhuAB81SI0sZjtWtUK5VWUgvkk6snqOmMdKVSPaBerJJb4YFlj9MAbai7ZYNn0gxyaVARXL9w6NKUkkTK6SY8eLDrn7Mb56VLvxm8K/l7kEnJGnqQeuwGNsH3moHhEMbO/e3BtxjYhGbVv0wpGPOpKa1twpK8SdiBsvcyDJ8BnVtv40ySeqNKrTjo1qaeIcUWcIss8zrHnuwwHoZ0gjbrkKN/YKhrtUB+jJIx1Ix9laKWaliuV1sKnnBeItbzxTp60ThwPPBzj4jamVS/KaobqNXtjdBm0iESGPUx6ZYKdh47VTBf3ahy6eIWaCDBYlZIyxwCMY3PtRvuqieK8m3tufpLd8eajWP8ALnb310hdXMioqKqRhVACjJC4AGF6bDp0qLfV4tv51SFL9mXMMVjcO8ytlk0qwXVp3ycr13HlV2cv8w29x6cEiPjJIUYIJ6ll65PnTOC6LZydwcbGoTjFnDqMjIoddxIPRYZz0cYP21AWIojk3OzedQXFZWgdcDUjv6XsyANvkD86juXWl0sG1scgrrbfB8Cevh45ogltw6FG8fHxB86MGu3Gl/Yw/wDFP8VBcGDKGhkJLoSQxOcgnPX2fdip1DkUKCPaVwwTWM66AzKvex+YK41af7v8a50rrO8QFTkZA6jzGMMPipNcw8z8HNpdSwHcI3ot9ZTup+Ix9tANLKSME94pYEYGDjG/X5Vv72DH5Njt9bHn/wDyo6vc1LG1OysSRnt8Y7p+vXUM9PGklxBkfRNgHpq67+J8sZGKjaVMpeo/CHVw8ZZe7UqPHJz4/wAqVN06j30qphu4ZdnVkZZLhe5hl9BciZtIX6RfSHonOOpG2wPuoni4Fg6W4ZbL1IZ5m9IKN8DRnG3wyKCOUbqON5TJai6GkYUkDSQ4Odx0OMEeIJFS0l1ZtnTw5yxUneU4BOdOw6LnPvx4YqXRVCT4JTijRwKkl3w6JY8qhKuGZSQxBCBQMHQx3O/31xxCRGlkaNdCM7FF+qpJIHwGBRTzI0Uy/Q2kkcpcEyPLryoXZT7sY+Gds4ocPCpfBCem48c+VLovTl4GNTHKHGRZ3kNwVLCNslR1IIIOM+ODTF+HygFihwBkn5fzFNaplprc6Ebn2yl9IXCLnwfKkfDFQ3FO0ayjbSGebzMajA+LEZ+FUpSoQvnhPNFlMMxzKnmsh0n7dj8DUhbQrNIpDI6g6jpYN0xp6HzOfhXO9SXLvF3tbiOdCRoYagP6S59JfiKA6YhtgVI8GyNvLpUTyTL9AYTnVA5jbIx03GPMYPWpzhNzHNEkkTB0ZQQw/j5H2VH23DZI7uaQfkZUUkZGzjbOOu48c+VAbuMxNp7xPXT7RW/hl6siBxsD9h8RTgGom24d3czAfk5MMB5MDnFUhNP8Kprtd4QWjjudOHiYwyj+rnMTe7GR8qtG/wCNRwjL560AdpPG1ubCQoCFBQhgfWGrG+PaahSmKVKlQHtZRrkge2vB7adRGLUNpOvmv8qjNJXNLphyPJsfI0qdTmLvG2f1z4jz91eUuVx13GolKsSCRv8AxrwTsOjH5msZOp99Y1TN2be/b6x+ZpC4b6zfM1qpUF2bprp2yWYnPtrTSpUDdxUqVKhBUqVKgHFpfSRHMUjxnzRip+YNX32V8fe7svpXLyxOUZmO5B3Unz2yPga58ou7PucBw55S0ZkWRANIYL6Sk4OSD5n50B0SK8dsAnyGaDuG84S3FkLqOER5dlKsSw26EHC5HWp/h87uQxfK6QcYGDmsTqKLSfJVG6uDV7y9JcsAzDTggqwyN/Lf2fdTTnHggisbqMbgQq4OMeqxzt4UfDY1B87FBbSM7KqmKSMljgZYZUf4lA+NbMnNNKlXooU8p3YWUkhzHG76SM6FJxnpnHToaIOU+CJNDI0kDy5cKhjdVZNIy+Q3o7hkxk+B60S8I4EYS/cxXUesYb/iIQHVckgkZO+V8PjQFcXCMJDqUqdR2YYI36HPjSok577zvYe8WZQFIUSsjH1jnBUnbPnvSoAUk6n31jWUnU++saAVKlSoBUqVKgFSpUqAVKlSoBUqVKgLp7N+LibhpiffuG0OB1Ctkow9x1D4UWcHkJChQSowMgEAqR9mMVVXYxxDRfNEfVmjIwfEr6Q2+dXzCua51KSna/DuaUrJryRamQHTs2Oh8fjQj2vGZeHEqRpMgEox1U9MZ6YYD50fLH6VNuYuELdW0tuxwJFIBxnSfA49hxXUwcqUqsTmTspltbaSfv0k7sZKhCDjxOSfDrQjbcaCqo7iJiowGK7nx39uTRfqG2tkZ2XHFSJIzbQSadXpOp1HV1yQfDAx5YPmal+HcXackJZ2pYRaGJGCwIC56+tt4VosLmB11Otsh1Y0lTsNtxg7+PlTmO4tiMn8Vz7VbYDPhnfOB4itqC8nGVVrgiuZJHLRhreO3ABwsfQ5bOTuenSlWjjZTUmgwnrnugRnDbEg+JFKsNWZ1g21dkcsLMxCqWO5wATsPHas/wDZ8v8Ay5P8DfyrZaTmOTVpz1GDkZ39mDTtuLsesZ/xyfzqGiLmhZThlK+8EffWupOa/wBW7Qg+8ufPzPnvTe9lDkFYgmBjC5336nNANKVZaD5GloPkaAxpVloPkaWg+RoDGlWWg+RpaD5GgMaVZaD5GloPkaALey7hksvEIXiX0YmDyN4Ku43PmegFdGQkjoPnVFdivETHdvCcgTJ/mTJH2FqvSI1QZaa2xGsSK8U0IY3cCurIwyrAqw8wRg/ZXKnMHCmtbmWBtzG5GfMeB+Iwa6xfeqV7deBlZIbpRs47t/YV3X5rn/DUKV7yy4FwpZ1T0W3dQwyVIAwSBnfbJ60caoV1yf8AAGPdX+gk3OQfSGcK/hjPTNVqoIIIByNxtU3/AL232rX376vcPLHTGOg+FAbeb0jEkXd9xjTv3Ksud+rqxOCR09mKVRl/xKecp3zs5QYUkbgZz1xvv50qA//Z"/>
          <p:cNvSpPr>
            <a:spLocks noChangeAspect="1" noChangeArrowheads="1"/>
          </p:cNvSpPr>
          <p:nvPr/>
        </p:nvSpPr>
        <p:spPr bwMode="auto">
          <a:xfrm>
            <a:off x="109538"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6" descr="data:image/jpeg;base64,/9j/4AAQSkZJRgABAQAAAQABAAD/2wCEAAkGBxQTEhUUExQWFhUXFiAbGBcXGBwcHhkgHiAcICAfGRocHyggHh0lHBwbJjEiJSkrLi4uIB8zODMsNygtLisBCgoKDg0OGxAQGzQkICQsMC0sLCw0LCwuLDQ0LCwsLC8sLCwsLCwsLC0tLCwsNCwwLCwsLC4sLCwsLCwsLCwsLP/AABEIAOAAqAMBIgACEQEDEQH/xAAcAAABBAMBAAAAAAAAAAAAAAAGAAQFBwIDCAH/xABLEAACAQMCAwQGBAoHBwQDAAABAgMABBESIQUGMQcTQVEiMmFxgZEjUqGxCBQzNDVzdLLB0UJicoKSorMVFiRTVMLxJTZD8Bdj4f/EABkBAQEBAQEBAAAAAAAAAAAAAAABAgMEBf/EADARAAIBAgUDAgQFBQAAAAAAAAABAgMRBBIhMUETIlFxgSORobEUMmHB0QUkQlLw/9oADAMBAAIRAxEAPwCkXc5O56+dIE+37a8fqffRJPfuLIuWIaeUBcE+ikY6L5DJAqN2OlOCle/AN6j5mvNZ8z86LuJ2rzQxKXAfu3uGU531HPwwBtmoO34M7qGyFLIzqDnJVepPkPLPWoppo1OhKLsiNDnzNbWjcKHOQrEgHzIxnHzFOOC8Le4lWNNs9T9UeJNEHaFCsZt4kGFSM4HvPj7Tio5pSUSxoN0pVXsvqCWs+Zpaz5mvMUsVs4D1eHTkAiKUg9CFb+VNpVZSVbUCOoOQR8DR32aW+lJpjsMhQfYo1N94rPlrlmPiEFxcOspnaR9ADaEAVNezGNlds7FSy4Fc4zvJrweqrQUKUJ31lfQr7UfM0tZ8zVjSdk0o0j8YjBKl2DIylVRlEpOfqBlPtrZddlxcx91OiGSPVHG+s6sCHWS+kBRmZTg/bXQ8pWus+Zpaz5mrHt+zRFnMU9yFU2zyiUq0YjKSaCZFcZ09T4Z23p0nZmjum0kMa3EiSByZJGVZIY19FEABbvCdQyACPAZIFXaj5mlrPmas1uzFVu4FaUmCa6aLCjDxj0yoLEYLaU8vdmmT8gRS6ZIZ0RG7wqgZrgkQhTIyukaBvWXChc523oCv9Z8zS1HzNWQ/ZM6nD3canGrHdyH0dapk4Gxy6+j13PlW3hvZxE1tKZDIZ0e5TKOAubcgDCmM5U75JdcAbZ8AKy1nzPzpaz5mrW4P2Voom/GmZirMqaAU9RpVJIYbhtCkeymnEeypgwZZ441dkCq2p8A6AxLBRuGbOnHTxoCtkc5G56+dKpbmbgTWVz3LNq2Vg2MZDDIIG/30qAiSMtj21N8eKkW0KspVIwCwOwZjls+7b5VBSdT768zUauzcZ2i15C28vkY3rI6+qkUeT1QdSPP1ftpvzHdZJ7t17soiqF3ZgANm8QAc7UNVJ2P0Kd+fWOREPb4v7l8Pb7qxksd+u5pr/uf5CTk6IJcrCPWVS0p/rAYC+5c/P3VH9okmbvHkiinfZnHmeVvKP7yKiebZA97Lk4AYDOM4wAOnjXNL4z9D1Tf9iv1kb+SuBpdO/eZ0oo6HG5O33GojjESJPIsedCsQuTnpt199H3KMSW9nJMGJDZbUVxsowNsnxz4+NAkdkryRpG5cuwByuMZI9pz41qE7zl4Rzr0VCjTSXc9X+wc/m3CfJmT7XP8AI0K8PniFrIv4xNHIwbUikhJAB6KsNgcn30QdpdyFSGFemS3wUaV+8/KhfgHAZLpiFIVV9Z26D+ZqUWlFyfJrHRcq0aMNcqS/knHvLNny15dsoJUBtR9A7Yz1GQBkdOnlWuK5tQTqu7jII0EjWoUqpKsp2I1ADHQgDIqKHC4nYxwTM7jOkNGFD4+qdROfeK28y8ufigTMgcuTsFIxjG+59tdc6vY8boTyuVtFuyc45xy3ujqlupgwTQvdxaVC5YsuAdwzEHehriHE3WU9zczsg2R2dlbBAyOuw2A+Ap/wLlcXQYxzYC4yWjI3Oenpeym8HBIhIEluAhJwoCFjgnYtuNOeuKmeOxfw1SylbR7Mj34tOdOZpToJKZkb0SepXfYn2U45f7ySeCNZHXD5UqxBTPrFMeqSB1HsrZzJwFrSQKzBgwyrAYzjrkeBqc7PrFDOZFcsUTcFMYLbdcn21JTWTMjdHDSddUpLnUb86R/i0iJFLLkqWbVIx9Zs/aRk+Z3rfyhPC8NwtzO+GOSrSsAc7lsZwzE+eaY80TQy3MjGVhg6cCPONO3XV55rHiXK3dWwuDKCCAQpQgnV08ayn2JN6s7ONq8504pxV9OLbEVJxi4PWeY++Rv51h/tWfGO+lxqD41t6y4w3X1hgYPUYFe8L4dJcSCOMZJ8+gHmfZUlccFhScW5mZpCwUssYKqx8N2ya6OSTseSNGclmW2xDy3LyPrkZnYndmJJPvJ3NKnPFOGvbzGJ8ZBG46EHoRXlaTvsc5RcXZ7jKTqffWNZSdT76UaknAGSdgB40IOuHWneMdR0oo1O3kPZ7T0Htp3fzQSNnvJFAGFURLhQOgH0lPYbVCktuDl0jMhIOzOuMr7Qq6gPbk0OVnfU6t5Vl+ZYvZxBGBM0bM2SoOpQuPWO2GOetAvF5tc8rfWkY/aaP+zxdFo7+bs3+FR/Kgjlu0726iQ7gsC3uG5+6uMHac2+D6GIi3QowXN/uGXNZ/F+HRwjq2lPkMt9u1D/AGf2mu7DeEalvj0H3097S7rVNHH9RCT72P8AICn/AGcQhIZp26E4+CAk/afsrKeWjflnWSVTHKPEf2RAc93eu7ceCAL8tz9poi4wos+GiMbPJhT7S27fYMUJ8DjNxeR6t9cmpvnqNTnabdZlij+qpY+9j/ICtNd0Ye5yhP4dXEcvRe+/0IzkODVeIfqgt9mP4047RLvXc6R0jQD4nc1JdmVp+WlPTZAftb7MfOg/iFwZ5nfqZHJA952H3VVrVb8I5z7MHGP+zv8AIPuWT+K8OabxIZ/eei/cKDuWrcz3kYbfL6mJ8cbnPvNFnPkghtIoF8SB8EAz/mIqP7MrTMssn1VCj3sf5CsRdoSn5PTVhmr0sPxFK/3Zr7SrrVOifUTJ97HP8BUpyOvcWUs58SW+CAgfaTQZzDed9cyuNwXOPcNh9go05lP4vw2OLxYKv/c1JRtCMPJmjUzV6tfwnb7IArK3MsiIOrsBn3nrRr2l3ACwQr03b4DCr/Gojs/tNd2G8I1LfHoPvrVz1d95duPBAF+XX7TW33VUvBwh8PBylzJpfIIuTIRbWclyw9JgSPcvQfFv4UEcP4g0UyzbMytqOfE+OfnR3zee54fHENs6F+QyfuquMUo915PkuNfS6dOP+Kv7vUk+N8WNzN3jKF6AAb4A9tKo1Oo99KuyVlZHz5yc5OUt2J+p99SVoO4TvT675EXsHQv/AAHtyfCrvTsFgB1C8nBByCFUEU5bsVUjB4jdEH3fzoywaWpQfA7wQ3Ebt6obD/2Ts3+UmtHELQxSyRt1Ryp9uDjPuNXPwfsSt5u+zdSju5mjGFXcLjc/Oh/mvlAw8bt7YTSKJ1jHfLsx20k7bf0RVMGHBh3fCif/ANbn55qD7NYAZ5GPVY9vicVZHNHZV+K2lxcLf3TGKJnCk7HSM4O9O+H9i0Z0zC+uBIyglsLncDx8a4dJ2kr7n0fxsc9OVtIaFRcyW7G4nmmVlXUVjB21kbDT5jxJFEaQsnCQsSlmdOijJ9I74Ao9u+w2KRtUl9cO3myqapPlu4lkmgthNIkcsyIdJ6B2CkgfGrKm2kvBmnioRnOVn3J+uo+5bCW93Crn09w5zspbovvHj7TWXO9nK96QEYkqNO3gB5+yrV//AADbf9XN/gSveMdjEzRFIeIykY/Jyr6LewsrbD4GtODzZkclXj0nSa5urAfYxd3w1hD6Z0MMrvqYnBIx1oX5c4R/xUCMPpFJkcfVAxpUjzzufeK0WthfRXRsIzIk5k0GNWxv5+7G+fLerf4B2GIi6p7ybvSN+4wgGeo1MGLe/b3VlU2r67nWpi4TcHl/LwVX2jXeq5VP+WmPidz/AAqb5OQx8PkdAWdtZwNzkDAFEnOfYi6o81nPJMwGTHNgu+PquMZOPAj41Cdj3Jpv4rg/jU0Gh1GI8YbUDuc+O1HS7FFCnjEsRKrJb39gKsOGASwRy7O8i5U/0V8mHm3l4YHnRP2gW0kskSgERqrMzkeiuSMkn2AdKP27BYM5/HJ85znSuc+eaDu03s9vLKESm6a6twcNkFShPQldRBHhnPwquDclIxDEQjSlTtvb6eRn2cxJi4kQHBcKFPUKASM+05+yg+/tmUPJOpWSRsqpyD1yzEeXgPP4UZ9lnIN1fapkna2gB0lwCTIR1CjIBA+seh896sO77CrR8sbq6Mh/pOUbf2jQCfnVjBqTfklTERlRjC2qv6ald86IbmziliBZQwYgb7EYPTyNB9ja90pmlXGxESsPXbzwf6K9c+eKOF5AurLidvZtcOsNyx0TRbatIyfQJwGG2Rv1G9G1z2FQyMWe9uGY+LKpPzNSEHFW4LiMRGrLqW7re3qc+R9R76VX+OwK2/6ub/AlKup4zX2G813l5c3KXM7SqkQKhgux1YzsB4VNdunMFzZ2sD20rRM0xViuNxpJxuD40F/g3/nd3+pH79EP4SX5nbftB/cagJ/sRvpJ+HGWVi8jzuWY9SdvKojnC173jMD59K2mg281lyPsZM/E0+7Av0Sv65/vqfltY3lM/dr3p9FnPX0DsPcDuPfXGvXhRjmnsFq7G7tI/Rd7+zP+6amuF/kYv1a/cKC+cLk/iHEYz/0rkfI0acL/ACMX6tfuFTD4iNeGeOxWrHLl/wBpPFFlkUXkgAdgNk8Cf6tQPJ36Qs/2qL/UWrY7U+zOzs7Ga6i73vQ6+s+R6bgHbHtqp+Tf0hZ/tUX+otdyHXHM07R2dw6HS6wuykeBCkg/Ohnsd45Pd8OWW4fvJO8ddRABIB2zjAot4xZd/BLDq095GyasZxqBGcZGcZ6ZqH5H5YXhlmLdXMuksxbTpLE77Lk4+dADNvZKeZ5HwMrZK3xJ059+K2dufHp7Swja3kMbPOqFl640u2x8N1FQ/IvG3u+YbyR4mi0wd2EcYYBWXGoeZzn4it34R/6Og/al/wBOWgDrka/e44fazSnVI8Klj5nHWhjsttVivOMIgwouwQPLUGb7zU92Y/oqy/ULUR2d/n/GP2lP3DQDHtK5lubXifDIoZCsc0gWRMAhwXRd8jPRj0om7S0B4Veg/wDIat3HeUbe7ube5mDF7Y5jAOFzkMCR44IFDvbbxKeLhsiQwM6yDTLICMRLtklepz0z0HU0BOdm1ssfC7NVG3cqT7SdyfmaBuUearqXmK6tnlJgHeBY9tK6CMY8j/OrA5B/Rtp+oT7qqXkP/wB03f8Aan+8UAcdtszxcPW4iYpLBOjRuMZUnKHGf6rGm/YZx+4vLOZ7mVpXWfSC2NhoQ42A8Sa29vX6Ik/WR/vCoj8G78xuP2k/uJQDLtx5svLO6t0trh4leHLBQu51EZ3B8KVQv4R/57a/qP8AvalQGX4N/wCd3f6kfv0Q/hJfmdt+0H9xqH/wb/zu7/Uj9+iD8JL8ztv2g/uNQEt2A/opf1z/AH0UzyL3syAjIKsRj6w/8UL9gH6JX9c/317PxPRx+eEnHe2sZHvXWNh8R8hXmxdPqUmiXtqbeeIWa0nCD0nt5F9+VP8AKjfhR+hi/Vr9wofuxrjYYIx0yOtEPDpA0SEbDSNq+V/RqjWak/U61NdUcfcc4zcSPLHJPM6d4fQaR2XZjjYnG1Lk39IWf7VF/qLXQ8vYzwxmLFJckkn6U+Nc8cnfn9n+1Rf6i1945nW/NEzJZ3LoSrLA5UjqCFOCKDOwvj1xeWMjXMhkZJygZuuNKHBPjuTRbzDIJoJoEOWkiZAfAFlIGT76AvwdIitjcqwIIu2BB8CEjyD7aAIVt1XmAsBu9hlvbiTA+yh38I/9HQftS/6ctZc8cypYcetJZdontjG5+qGdsN8CB8M0bc08uW3FLYRSktGWDo8bDIODgqdx0JHxoDR2Zfoqy/ULUR2d/n/GP2lP3DRJcXNtwyzGthHBAgVcnc4GwGfWY0Adg3EmuW4lOwwZbhXx1xkMcZ8cDagGHbnfyw3/AA4xSOhyfVYjPpp1x1q2uORBradWGQYnBH901GcxcnWt7NDNcKzNAcoAxA6g7gddwKb9ovM0NlZTNI4DvGyxpn0nZgQMDrgdSaAcdnp/9Ms/2dP3RVT8h/8Aum7/ALU/3ijDsR5riubGO2LAT266ChO7KPVZfMY2PkRRHw3ki1hvpb9A3fSgggt6IzjUVHmcUBA9vP6Ik/WR/vCoj8G78xuP2k/uJUb+EHzZGY0sImDPr1zYOdGn1VP9Yk59mPbUl+Df+YXH7Sf3EoAY/CP/AD21/Uf97UqX4R357a/qP+80qAqm2v5YmYxSPGTsSjFSd/HBr284pNKAJZpJADkB3ZgD5gE9aaydT76xoB9a8XuIl0xzyov1UkZR8gcVKcr8ekjvoZ5JGdgwUs7Fjg7bknOBnNDte0I1dWOuJOHuSrtK5Rt8LhRv7d28fOqu7T+X71buJbBrjS8RJRJWABQ7kksAMhl99WVyLxMXHD4JNzmMKxz4j2fE0/u2yRjbHX21mNKEPyqxmEm46lQcI5Dvntu+n4nPbtuWRmchAOutu8GDjfpVgcA5LtLNPoI114/KN6TN7yegPsqZljGD4HG4IyCPap2Ioev+LushTIYdFIGBkeB38T5Vs0TM1wMhVYr3mGDEaumMqfIkfxqB4nyTE00k6SXEfeZLxwysgLH/AOQaT62PPY02jPeCPvG3QgsgPo6t9x0JwSetFlpcgigOeuf+Vrq2YSySvcwHZJmLMR/VfJOk/YagOGcwXVuMQXE0S/VSRlH+EHFdQXVtqDMgVgwwY29WT37HHvwfb7Ka5o7PklLycPBWRfytm/rr7Y9/SB8vkfCoUrziPFJrhg080kpHQyOzYz5ZO3wryy4nNFkRTSRg9dDsuffgjNNnQgkEEEHBB2IPkRXgoC8uVeVDdR8OkN5e6Z45TNi4b1k04C+Q9bzplwjs0t5prJLiSdpZ4Z5JjrGcxtGq4yCf6Tdc9BUt2a8wLBwHvSQDb3GjPkGdCf8AK5oneZf94oolGBHYvt7XfP8ACgKe4lynDBFwaaN5Ve8P0hD407xD6PAyp9M+fhUhzwt1FxROHRX92IpGjTVJMzEd4QCTgjUBnoaIOJ8Cmn4fwKaNQY7YK0pyBpDNDjA8ehqO7Y+W3PFYp5j3dtPJFF3uRlfrHHhgZOT5UBlx3s84bHKkEcs6TLdRRPHKy6pkk0Zki26DV62MZVxjxp1Y8s2K8U/2ZbT38ZXUZsShVOEUqV0+O++R4UW8dsCFtTdkPNBfwpaztpDzITHqJA97ZH9UNSktrv8A3gikmVBb6JEgYY1H0ELasbncHrQFH8+XNu1yq20l04jyjm6cOdQYj0CCfRxSp52qWt2t/rvERWcZj0YAKBiFJC+NKgAuTqffWNZSdT76xoBUqVKgOpeQODLbWqW6tq9BX1jfLH0ts5GN9vZU68gyT4VRHY9zd3FyIrid+6ZQkSEFhqZgAAf6I+yrwubQtuCQM4IFUzZICO1HnMWkQSM/8Q4Ojx0DxY/wHifdVWWvaJdBh3umRMYZQNJPtDAbN7cfCm/acrjidyHGPSGOuNOkacZ9n25obt4S7Kg6swA+JxUNHTE/L/eqrxvglQcMD4gEZOeuKccJ4bMqkTAHfbB8Pb4U/uoj6SqRpIx6LYZdsZU1kkjhRsennk/GhD03GnYq4z5Ln7qjruOGaRXeOTWnqvgoR8dsipNJ3O5U7H/7tSlvgOuR/cNUFX9p9pYzQS3LRzpOPQWTumUMwOwfIwQcH0vtqoeE3CRzRvIgkjVwXQ/0lB3HxGa6R5iu7O5geC4lUIwAOQVIPUEZHUHGKpLtD5TjsHi7mZpUlViNS4K6cDcjY5z5CoUtTjfIFhET9EmL26hjgxn6NNIZ9G+xID7+0VhxflPh8gbRaJEbbiUNudJOJVYw6tY9okI+HWoLjfNcC/7Afvg4twe/CtkptCAWHmBq+Rog5h5msraOVxdRzfjHEYbhViOoqiGHVqx5CIn4gUBB84cr2kVrxd44EVobmNYiB6imOEkD2ZY/OiKz7PbNo7Gb8WjKm0fvhg+k5jRkY79QQ/zqJ7RuNWi2N/3d1FM17OkkaRnJAVY1Ory9Qn4ipzgXO9qndwtcxBG4ZGCdQwsiagVPkSG6eygGHL/Jlg0VjaSWyu91ZvK1wWOtGAj9XyGZD8qy4HyNZXMdvItsgWXhhPQ/lcoNfX1tzW7lzmix7qwvHu4k/FbJ4pISfpNREfqr4/kz8xTDlPnyCHhfDkMqCRbhI3XO6oGbLMPBcYPyoCv+0vhcNs1jHFGqMbSN5cdWdtyW9tKl2v8AFo7nijvC6vGqoqspyDgeHzpUBH8l22p7hjCkypHkq2Mgl1A058STj41J8w8smQKLXh8sUmS0hMildJzjT6RAGQfdj27MuQIQ00uoXBAUbQSaNWXACsdS51HYDzotYKR3UkPEkKlxIsGsgknKrnXggLqxsdqAAW5QvAGPcN6J9JcjUu2dxnrjw6+ytjck3wH5Bs7eiCCd9WNs+Ok489sZotHGYLdQZzxJe8Uq6szb4JyImZs6lJTJ8dumaBJePXOTi5nO537x9/tzQDW/sZIJCkilHXBxn5EEV1jyxxAXNtFMP/liVj78b/bmuSZ52c6nZmPmxJPzNXB2J8740cPkHixifPX+kUI+ZBB9mKAj+37hWi5gnx+VjKn3oR/Bh8qrzl1sXducasTxnHn6Q2+NWZ+EAjq1qMnu/pD/AHsrkk/2SMfGq65S4nHbXcU0qF0RskDqNjggeJB3oDpjiM321lcF11Bc4IGGXBK7fVPWhzgvGYL2USwOjEY1bnXjJwCpwQMkmie7PUgZPs60T4BqXjA93sO1bRxgeyo22IY5K4bocjf/AMU2ubZjK7ADRpA/vDfp7jVITT8Tzp04O++T0GOoGDk5xttQ3z5ymnEY0Vm7tkYsjhQ2NQwQRkbHA6HwFS/BoEVTpUA53/8App9IuQR50ByjxKyaCWSJxh43Kt7wcbeym1WF2z8K0XaTgYFwm/8AbTCt9hX51XtQoZ2/NNqqW+bXU8ZRZCQuJIwpV1Pnqzt0wd8npU7rtykVxLwx5O80sSmklyQ5bKruFO7BseGCBgVWGKtjlk3BtYtF1oAhyMRBlbGsCIENrMqkFsAdD44GQInh3EP+HSKXh8z9SQIAUTvHd0dBjU2QQoUkAgHc+G5HiGv/ANKlUFcGPudTIdWoNvhnUBTknT0x03qSg4bfByGubcB9ndFGfSPdyMDjqyoMsfRJCDOa9Sxvz6IvIcho3UaM7EuwJIHgUGwzknHhuAB81SI0sZjtWtUK5VWUgvkk6snqOmMdKVSPaBerJJb4YFlj9MAbai7ZYNn0gxyaVARXL9w6NKUkkTK6SY8eLDrn7Mb56VLvxm8K/l7kEnJGnqQeuwGNsH3moHhEMbO/e3BtxjYhGbVv0wpGPOpKa1twpK8SdiBsvcyDJ8BnVtv40ySeqNKrTjo1qaeIcUWcIss8zrHnuwwHoZ0gjbrkKN/YKhrtUB+jJIx1Ix9laKWaliuV1sKnnBeItbzxTp60ThwPPBzj4jamVS/KaobqNXtjdBm0iESGPUx6ZYKdh47VTBf3ahy6eIWaCDBYlZIyxwCMY3PtRvuqieK8m3tufpLd8eajWP8ALnb310hdXMioqKqRhVACjJC4AGF6bDp0qLfV4tv51SFL9mXMMVjcO8ytlk0qwXVp3ycr13HlV2cv8w29x6cEiPjJIUYIJ6ll65PnTOC6LZydwcbGoTjFnDqMjIoddxIPRYZz0cYP21AWIojk3OzedQXFZWgdcDUjv6XsyANvkD86juXWl0sG1scgrrbfB8Cevh45ogltw6FG8fHxB86MGu3Gl/Yw/wDFP8VBcGDKGhkJLoSQxOcgnPX2fdip1DkUKCPaVwwTWM66AzKvex+YK41af7v8a50rrO8QFTkZA6jzGMMPipNcw8z8HNpdSwHcI3ot9ZTup+Ix9tANLKSME94pYEYGDjG/X5Vv72DH5Njt9bHn/wDyo6vc1LG1OysSRnt8Y7p+vXUM9PGklxBkfRNgHpq67+J8sZGKjaVMpeo/CHVw8ZZe7UqPHJz4/wAqVN06j30qphu4ZdnVkZZLhe5hl9BciZtIX6RfSHonOOpG2wPuoni4Fg6W4ZbL1IZ5m9IKN8DRnG3wyKCOUbqON5TJai6GkYUkDSQ4Odx0OMEeIJFS0l1ZtnTw5yxUneU4BOdOw6LnPvx4YqXRVCT4JTijRwKkl3w6JY8qhKuGZSQxBCBQMHQx3O/31xxCRGlkaNdCM7FF+qpJIHwGBRTzI0Uy/Q2kkcpcEyPLryoXZT7sY+Gds4ocPCpfBCem48c+VLovTl4GNTHKHGRZ3kNwVLCNslR1IIIOM+ODTF+HygFihwBkn5fzFNaplprc6Ebn2yl9IXCLnwfKkfDFQ3FO0ayjbSGebzMajA+LEZ+FUpSoQvnhPNFlMMxzKnmsh0n7dj8DUhbQrNIpDI6g6jpYN0xp6HzOfhXO9SXLvF3tbiOdCRoYagP6S59JfiKA6YhtgVI8GyNvLpUTyTL9AYTnVA5jbIx03GPMYPWpzhNzHNEkkTB0ZQQw/j5H2VH23DZI7uaQfkZUUkZGzjbOOu48c+VAbuMxNp7xPXT7RW/hl6siBxsD9h8RTgGom24d3czAfk5MMB5MDnFUhNP8Kprtd4QWjjudOHiYwyj+rnMTe7GR8qtG/wCNRwjL560AdpPG1ubCQoCFBQhgfWGrG+PaahSmKVKlQHtZRrkge2vB7adRGLUNpOvmv8qjNJXNLphyPJsfI0qdTmLvG2f1z4jz91eUuVx13GolKsSCRv8AxrwTsOjH5msZOp99Y1TN2be/b6x+ZpC4b6zfM1qpUF2bprp2yWYnPtrTSpUDdxUqVKhBUqVKgHFpfSRHMUjxnzRip+YNX32V8fe7svpXLyxOUZmO5B3Unz2yPga58ou7PucBw55S0ZkWRANIYL6Sk4OSD5n50B0SK8dsAnyGaDuG84S3FkLqOER5dlKsSw26EHC5HWp/h87uQxfK6QcYGDmsTqKLSfJVG6uDV7y9JcsAzDTggqwyN/Lf2fdTTnHggisbqMbgQq4OMeqxzt4UfDY1B87FBbSM7KqmKSMljgZYZUf4lA+NbMnNNKlXooU8p3YWUkhzHG76SM6FJxnpnHToaIOU+CJNDI0kDy5cKhjdVZNIy+Q3o7hkxk+B60S8I4EYS/cxXUesYb/iIQHVckgkZO+V8PjQFcXCMJDqUqdR2YYI36HPjSok577zvYe8WZQFIUSsjH1jnBUnbPnvSoAUk6n31jWUnU++saAVKlSoBUqVKgFSpUqAVKlSoBUqVKgLp7N+LibhpiffuG0OB1Ctkow9x1D4UWcHkJChQSowMgEAqR9mMVVXYxxDRfNEfVmjIwfEr6Q2+dXzCua51KSna/DuaUrJryRamQHTs2Oh8fjQj2vGZeHEqRpMgEox1U9MZ6YYD50fLH6VNuYuELdW0tuxwJFIBxnSfA49hxXUwcqUqsTmTspltbaSfv0k7sZKhCDjxOSfDrQjbcaCqo7iJiowGK7nx39uTRfqG2tkZ2XHFSJIzbQSadXpOp1HV1yQfDAx5YPmal+HcXackJZ2pYRaGJGCwIC56+tt4VosLmB11Otsh1Y0lTsNtxg7+PlTmO4tiMn8Vz7VbYDPhnfOB4itqC8nGVVrgiuZJHLRhreO3ABwsfQ5bOTuenSlWjjZTUmgwnrnugRnDbEg+JFKsNWZ1g21dkcsLMxCqWO5wATsPHas/wDZ8v8Ay5P8DfyrZaTmOTVpz1GDkZ39mDTtuLsesZ/xyfzqGiLmhZThlK+8EffWupOa/wBW7Qg+8ufPzPnvTe9lDkFYgmBjC5336nNANKVZaD5GloPkaAxpVloPkaWg+RoDGlWWg+RpaD5GgMaVZaD5GloPkaALey7hksvEIXiX0YmDyN4Ku43PmegFdGQkjoPnVFdivETHdvCcgTJ/mTJH2FqvSI1QZaa2xGsSK8U0IY3cCurIwyrAqw8wRg/ZXKnMHCmtbmWBtzG5GfMeB+Iwa6xfeqV7deBlZIbpRs47t/YV3X5rn/DUKV7yy4FwpZ1T0W3dQwyVIAwSBnfbJ60caoV1yf8AAGPdX+gk3OQfSGcK/hjPTNVqoIIIByNxtU3/AL232rX376vcPLHTGOg+FAbeb0jEkXd9xjTv3Ksud+rqxOCR09mKVRl/xKecp3zs5QYUkbgZz1xvv50qA//Z"/>
          <p:cNvSpPr>
            <a:spLocks noChangeAspect="1" noChangeArrowheads="1"/>
          </p:cNvSpPr>
          <p:nvPr/>
        </p:nvSpPr>
        <p:spPr bwMode="auto">
          <a:xfrm>
            <a:off x="261938"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8" descr="data:image/jpeg;base64,/9j/4AAQSkZJRgABAQAAAQABAAD/2wCEAAkGBxQTEhUUExQWFhUXFiAbGBcXGBwcHhkgHiAcICAfGRocHyggHh0lHBwbJjEiJSkrLi4uIB8zODMsNygtLisBCgoKDg0OGxAQGzQkICQsMC0sLCw0LCwuLDQ0LCwsLC8sLCwsLCwsLC0tLCwsNCwwLCwsLC4sLCwsLCwsLCwsLP/AABEIAOAAqAMBIgACEQEDEQH/xAAcAAABBAMBAAAAAAAAAAAAAAAGAAQFBwIDCAH/xABLEAACAQMCAwQGBAoHBwQDAAABAgMABBESIQUGMQcTQVEiMmFxgZEjUqGxCBQzNDVzdLLB0UJicoKSorMVFiRTVMLxJTZD8Bdj4f/EABkBAQEBAQEBAAAAAAAAAAAAAAABAgMEBf/EADARAAIBAgUDAgQFBQAAAAAAAAABAgMRBBIhMUETIlFxgSORobEUMmHB0QUkQlLw/9oADAMBAAIRAxEAPwCkXc5O56+dIE+37a8fqffRJPfuLIuWIaeUBcE+ikY6L5DJAqN2OlOCle/AN6j5mvNZ8z86LuJ2rzQxKXAfu3uGU531HPwwBtmoO34M7qGyFLIzqDnJVepPkPLPWoppo1OhKLsiNDnzNbWjcKHOQrEgHzIxnHzFOOC8Le4lWNNs9T9UeJNEHaFCsZt4kGFSM4HvPj7Tio5pSUSxoN0pVXsvqCWs+Zpaz5mvMUsVs4D1eHTkAiKUg9CFb+VNpVZSVbUCOoOQR8DR32aW+lJpjsMhQfYo1N94rPlrlmPiEFxcOspnaR9ADaEAVNezGNlds7FSy4Fc4zvJrweqrQUKUJ31lfQr7UfM0tZ8zVjSdk0o0j8YjBKl2DIylVRlEpOfqBlPtrZddlxcx91OiGSPVHG+s6sCHWS+kBRmZTg/bXQ8pWus+Zpaz5mrHt+zRFnMU9yFU2zyiUq0YjKSaCZFcZ09T4Z23p0nZmjum0kMa3EiSByZJGVZIY19FEABbvCdQyACPAZIFXaj5mlrPmas1uzFVu4FaUmCa6aLCjDxj0yoLEYLaU8vdmmT8gRS6ZIZ0RG7wqgZrgkQhTIyukaBvWXChc523oCv9Z8zS1HzNWQ/ZM6nD3canGrHdyH0dapk4Gxy6+j13PlW3hvZxE1tKZDIZ0e5TKOAubcgDCmM5U75JdcAbZ8AKy1nzPzpaz5mrW4P2Voom/GmZirMqaAU9RpVJIYbhtCkeymnEeypgwZZ441dkCq2p8A6AxLBRuGbOnHTxoCtkc5G56+dKpbmbgTWVz3LNq2Vg2MZDDIIG/30qAiSMtj21N8eKkW0KspVIwCwOwZjls+7b5VBSdT768zUauzcZ2i15C28vkY3rI6+qkUeT1QdSPP1ftpvzHdZJ7t17soiqF3ZgANm8QAc7UNVJ2P0Kd+fWOREPb4v7l8Pb7qxksd+u5pr/uf5CTk6IJcrCPWVS0p/rAYC+5c/P3VH9okmbvHkiinfZnHmeVvKP7yKiebZA97Lk4AYDOM4wAOnjXNL4z9D1Tf9iv1kb+SuBpdO/eZ0oo6HG5O33GojjESJPIsedCsQuTnpt199H3KMSW9nJMGJDZbUVxsowNsnxz4+NAkdkryRpG5cuwByuMZI9pz41qE7zl4Rzr0VCjTSXc9X+wc/m3CfJmT7XP8AI0K8PniFrIv4xNHIwbUikhJAB6KsNgcn30QdpdyFSGFemS3wUaV+8/KhfgHAZLpiFIVV9Z26D+ZqUWlFyfJrHRcq0aMNcqS/knHvLNny15dsoJUBtR9A7Yz1GQBkdOnlWuK5tQTqu7jII0EjWoUqpKsp2I1ADHQgDIqKHC4nYxwTM7jOkNGFD4+qdROfeK28y8ufigTMgcuTsFIxjG+59tdc6vY8boTyuVtFuyc45xy3ujqlupgwTQvdxaVC5YsuAdwzEHehriHE3WU9zczsg2R2dlbBAyOuw2A+Ap/wLlcXQYxzYC4yWjI3Oenpeym8HBIhIEluAhJwoCFjgnYtuNOeuKmeOxfw1SylbR7Mj34tOdOZpToJKZkb0SepXfYn2U45f7ySeCNZHXD5UqxBTPrFMeqSB1HsrZzJwFrSQKzBgwyrAYzjrkeBqc7PrFDOZFcsUTcFMYLbdcn21JTWTMjdHDSddUpLnUb86R/i0iJFLLkqWbVIx9Zs/aRk+Z3rfyhPC8NwtzO+GOSrSsAc7lsZwzE+eaY80TQy3MjGVhg6cCPONO3XV55rHiXK3dWwuDKCCAQpQgnV08ayn2JN6s7ONq8504pxV9OLbEVJxi4PWeY++Rv51h/tWfGO+lxqD41t6y4w3X1hgYPUYFe8L4dJcSCOMZJ8+gHmfZUlccFhScW5mZpCwUssYKqx8N2ya6OSTseSNGclmW2xDy3LyPrkZnYndmJJPvJ3NKnPFOGvbzGJ8ZBG46EHoRXlaTvsc5RcXZ7jKTqffWNZSdT76UaknAGSdgB40IOuHWneMdR0oo1O3kPZ7T0Htp3fzQSNnvJFAGFURLhQOgH0lPYbVCktuDl0jMhIOzOuMr7Qq6gPbk0OVnfU6t5Vl+ZYvZxBGBM0bM2SoOpQuPWO2GOetAvF5tc8rfWkY/aaP+zxdFo7+bs3+FR/Kgjlu0726iQ7gsC3uG5+6uMHac2+D6GIi3QowXN/uGXNZ/F+HRwjq2lPkMt9u1D/AGf2mu7DeEalvj0H3097S7rVNHH9RCT72P8AICn/AGcQhIZp26E4+CAk/afsrKeWjflnWSVTHKPEf2RAc93eu7ceCAL8tz9poi4wos+GiMbPJhT7S27fYMUJ8DjNxeR6t9cmpvnqNTnabdZlij+qpY+9j/ICtNd0Ye5yhP4dXEcvRe+/0IzkODVeIfqgt9mP4047RLvXc6R0jQD4nc1JdmVp+WlPTZAftb7MfOg/iFwZ5nfqZHJA952H3VVrVb8I5z7MHGP+zv8AIPuWT+K8OabxIZ/eei/cKDuWrcz3kYbfL6mJ8cbnPvNFnPkghtIoF8SB8EAz/mIqP7MrTMssn1VCj3sf5CsRdoSn5PTVhmr0sPxFK/3Zr7SrrVOifUTJ97HP8BUpyOvcWUs58SW+CAgfaTQZzDed9cyuNwXOPcNh9go05lP4vw2OLxYKv/c1JRtCMPJmjUzV6tfwnb7IArK3MsiIOrsBn3nrRr2l3ACwQr03b4DCr/Gojs/tNd2G8I1LfHoPvrVz1d95duPBAF+XX7TW33VUvBwh8PBylzJpfIIuTIRbWclyw9JgSPcvQfFv4UEcP4g0UyzbMytqOfE+OfnR3zee54fHENs6F+QyfuquMUo915PkuNfS6dOP+Kv7vUk+N8WNzN3jKF6AAb4A9tKo1Oo99KuyVlZHz5yc5OUt2J+p99SVoO4TvT675EXsHQv/AAHtyfCrvTsFgB1C8nBByCFUEU5bsVUjB4jdEH3fzoywaWpQfA7wQ3Ebt6obD/2Ts3+UmtHELQxSyRt1Ryp9uDjPuNXPwfsSt5u+zdSju5mjGFXcLjc/Oh/mvlAw8bt7YTSKJ1jHfLsx20k7bf0RVMGHBh3fCif/ANbn55qD7NYAZ5GPVY9vicVZHNHZV+K2lxcLf3TGKJnCk7HSM4O9O+H9i0Z0zC+uBIyglsLncDx8a4dJ2kr7n0fxsc9OVtIaFRcyW7G4nmmVlXUVjB21kbDT5jxJFEaQsnCQsSlmdOijJ9I74Ao9u+w2KRtUl9cO3myqapPlu4lkmgthNIkcsyIdJ6B2CkgfGrKm2kvBmnioRnOVn3J+uo+5bCW93Crn09w5zspbovvHj7TWXO9nK96QEYkqNO3gB5+yrV//AADbf9XN/gSveMdjEzRFIeIykY/Jyr6LewsrbD4GtODzZkclXj0nSa5urAfYxd3w1hD6Z0MMrvqYnBIx1oX5c4R/xUCMPpFJkcfVAxpUjzzufeK0WthfRXRsIzIk5k0GNWxv5+7G+fLerf4B2GIi6p7ybvSN+4wgGeo1MGLe/b3VlU2r67nWpi4TcHl/LwVX2jXeq5VP+WmPidz/AAqb5OQx8PkdAWdtZwNzkDAFEnOfYi6o81nPJMwGTHNgu+PquMZOPAj41Cdj3Jpv4rg/jU0Gh1GI8YbUDuc+O1HS7FFCnjEsRKrJb39gKsOGASwRy7O8i5U/0V8mHm3l4YHnRP2gW0kskSgERqrMzkeiuSMkn2AdKP27BYM5/HJ85znSuc+eaDu03s9vLKESm6a6twcNkFShPQldRBHhnPwquDclIxDEQjSlTtvb6eRn2cxJi4kQHBcKFPUKASM+05+yg+/tmUPJOpWSRsqpyD1yzEeXgPP4UZ9lnIN1fapkna2gB0lwCTIR1CjIBA+seh896sO77CrR8sbq6Mh/pOUbf2jQCfnVjBqTfklTERlRjC2qv6ald86IbmziliBZQwYgb7EYPTyNB9ja90pmlXGxESsPXbzwf6K9c+eKOF5AurLidvZtcOsNyx0TRbatIyfQJwGG2Rv1G9G1z2FQyMWe9uGY+LKpPzNSEHFW4LiMRGrLqW7re3qc+R9R76VX+OwK2/6ub/AlKup4zX2G813l5c3KXM7SqkQKhgux1YzsB4VNdunMFzZ2sD20rRM0xViuNxpJxuD40F/g3/nd3+pH79EP4SX5nbftB/cagJ/sRvpJ+HGWVi8jzuWY9SdvKojnC173jMD59K2mg281lyPsZM/E0+7Av0Sv65/vqfltY3lM/dr3p9FnPX0DsPcDuPfXGvXhRjmnsFq7G7tI/Rd7+zP+6amuF/kYv1a/cKC+cLk/iHEYz/0rkfI0acL/ACMX6tfuFTD4iNeGeOxWrHLl/wBpPFFlkUXkgAdgNk8Cf6tQPJ36Qs/2qL/UWrY7U+zOzs7Ga6i73vQ6+s+R6bgHbHtqp+Tf0hZ/tUX+otdyHXHM07R2dw6HS6wuykeBCkg/Ohnsd45Pd8OWW4fvJO8ddRABIB2zjAot4xZd/BLDq095GyasZxqBGcZGcZ6ZqH5H5YXhlmLdXMuksxbTpLE77Lk4+dADNvZKeZ5HwMrZK3xJ059+K2dufHp7Swja3kMbPOqFl640u2x8N1FQ/IvG3u+YbyR4mi0wd2EcYYBWXGoeZzn4it34R/6Og/al/wBOWgDrka/e44fazSnVI8Klj5nHWhjsttVivOMIgwouwQPLUGb7zU92Y/oqy/ULUR2d/n/GP2lP3DQDHtK5lubXifDIoZCsc0gWRMAhwXRd8jPRj0om7S0B4Veg/wDIat3HeUbe7ube5mDF7Y5jAOFzkMCR44IFDvbbxKeLhsiQwM6yDTLICMRLtklepz0z0HU0BOdm1ssfC7NVG3cqT7SdyfmaBuUearqXmK6tnlJgHeBY9tK6CMY8j/OrA5B/Rtp+oT7qqXkP/wB03f8Aan+8UAcdtszxcPW4iYpLBOjRuMZUnKHGf6rGm/YZx+4vLOZ7mVpXWfSC2NhoQ42A8Sa29vX6Ik/WR/vCoj8G78xuP2k/uJQDLtx5svLO6t0trh4leHLBQu51EZ3B8KVQv4R/57a/qP8AvalQGX4N/wCd3f6kfv0Q/hJfmdt+0H9xqH/wb/zu7/Uj9+iD8JL8ztv2g/uNQEt2A/opf1z/AH0UzyL3syAjIKsRj6w/8UL9gH6JX9c/317PxPRx+eEnHe2sZHvXWNh8R8hXmxdPqUmiXtqbeeIWa0nCD0nt5F9+VP8AKjfhR+hi/Vr9wofuxrjYYIx0yOtEPDpA0SEbDSNq+V/RqjWak/U61NdUcfcc4zcSPLHJPM6d4fQaR2XZjjYnG1Lk39IWf7VF/qLXQ8vYzwxmLFJckkn6U+Nc8cnfn9n+1Rf6i1945nW/NEzJZ3LoSrLA5UjqCFOCKDOwvj1xeWMjXMhkZJygZuuNKHBPjuTRbzDIJoJoEOWkiZAfAFlIGT76AvwdIitjcqwIIu2BB8CEjyD7aAIVt1XmAsBu9hlvbiTA+yh38I/9HQftS/6ctZc8cypYcetJZdontjG5+qGdsN8CB8M0bc08uW3FLYRSktGWDo8bDIODgqdx0JHxoDR2Zfoqy/ULUR2d/n/GP2lP3DRJcXNtwyzGthHBAgVcnc4GwGfWY0Adg3EmuW4lOwwZbhXx1xkMcZ8cDagGHbnfyw3/AA4xSOhyfVYjPpp1x1q2uORBradWGQYnBH901GcxcnWt7NDNcKzNAcoAxA6g7gddwKb9ovM0NlZTNI4DvGyxpn0nZgQMDrgdSaAcdnp/9Ms/2dP3RVT8h/8Aum7/ALU/3ijDsR5riubGO2LAT266ChO7KPVZfMY2PkRRHw3ki1hvpb9A3fSgggt6IzjUVHmcUBA9vP6Ik/WR/vCoj8G78xuP2k/uJUb+EHzZGY0sImDPr1zYOdGn1VP9Yk59mPbUl+Df+YXH7Sf3EoAY/CP/AD21/Uf97UqX4R357a/qP+80qAqm2v5YmYxSPGTsSjFSd/HBr284pNKAJZpJADkB3ZgD5gE9aaydT76xoB9a8XuIl0xzyov1UkZR8gcVKcr8ekjvoZ5JGdgwUs7Fjg7bknOBnNDte0I1dWOuJOHuSrtK5Rt8LhRv7d28fOqu7T+X71buJbBrjS8RJRJWABQ7kksAMhl99WVyLxMXHD4JNzmMKxz4j2fE0/u2yRjbHX21mNKEPyqxmEm46lQcI5Dvntu+n4nPbtuWRmchAOutu8GDjfpVgcA5LtLNPoI114/KN6TN7yegPsqZljGD4HG4IyCPap2Ioev+LushTIYdFIGBkeB38T5Vs0TM1wMhVYr3mGDEaumMqfIkfxqB4nyTE00k6SXEfeZLxwysgLH/AOQaT62PPY02jPeCPvG3QgsgPo6t9x0JwSetFlpcgigOeuf+Vrq2YSySvcwHZJmLMR/VfJOk/YagOGcwXVuMQXE0S/VSRlH+EHFdQXVtqDMgVgwwY29WT37HHvwfb7Ka5o7PklLycPBWRfytm/rr7Y9/SB8vkfCoUrziPFJrhg080kpHQyOzYz5ZO3wryy4nNFkRTSRg9dDsuffgjNNnQgkEEEHBB2IPkRXgoC8uVeVDdR8OkN5e6Z45TNi4b1k04C+Q9bzplwjs0t5prJLiSdpZ4Z5JjrGcxtGq4yCf6Tdc9BUt2a8wLBwHvSQDb3GjPkGdCf8AK5oneZf94oolGBHYvt7XfP8ACgKe4lynDBFwaaN5Ve8P0hD407xD6PAyp9M+fhUhzwt1FxROHRX92IpGjTVJMzEd4QCTgjUBnoaIOJ8Cmn4fwKaNQY7YK0pyBpDNDjA8ehqO7Y+W3PFYp5j3dtPJFF3uRlfrHHhgZOT5UBlx3s84bHKkEcs6TLdRRPHKy6pkk0Zki26DV62MZVxjxp1Y8s2K8U/2ZbT38ZXUZsShVOEUqV0+O++R4UW8dsCFtTdkPNBfwpaztpDzITHqJA97ZH9UNSktrv8A3gikmVBb6JEgYY1H0ELasbncHrQFH8+XNu1yq20l04jyjm6cOdQYj0CCfRxSp52qWt2t/rvERWcZj0YAKBiFJC+NKgAuTqffWNZSdT76xoBUqVKgOpeQODLbWqW6tq9BX1jfLH0ts5GN9vZU68gyT4VRHY9zd3FyIrid+6ZQkSEFhqZgAAf6I+yrwubQtuCQM4IFUzZICO1HnMWkQSM/8Q4Ojx0DxY/wHifdVWWvaJdBh3umRMYZQNJPtDAbN7cfCm/acrjidyHGPSGOuNOkacZ9n25obt4S7Kg6swA+JxUNHTE/L/eqrxvglQcMD4gEZOeuKccJ4bMqkTAHfbB8Pb4U/uoj6SqRpIx6LYZdsZU1kkjhRsennk/GhD03GnYq4z5Ln7qjruOGaRXeOTWnqvgoR8dsipNJ3O5U7H/7tSlvgOuR/cNUFX9p9pYzQS3LRzpOPQWTumUMwOwfIwQcH0vtqoeE3CRzRvIgkjVwXQ/0lB3HxGa6R5iu7O5geC4lUIwAOQVIPUEZHUHGKpLtD5TjsHi7mZpUlViNS4K6cDcjY5z5CoUtTjfIFhET9EmL26hjgxn6NNIZ9G+xID7+0VhxflPh8gbRaJEbbiUNudJOJVYw6tY9okI+HWoLjfNcC/7Afvg4twe/CtkptCAWHmBq+Rog5h5msraOVxdRzfjHEYbhViOoqiGHVqx5CIn4gUBB84cr2kVrxd44EVobmNYiB6imOEkD2ZY/OiKz7PbNo7Gb8WjKm0fvhg+k5jRkY79QQ/zqJ7RuNWi2N/3d1FM17OkkaRnJAVY1Ory9Qn4ipzgXO9qndwtcxBG4ZGCdQwsiagVPkSG6eygGHL/Jlg0VjaSWyu91ZvK1wWOtGAj9XyGZD8qy4HyNZXMdvItsgWXhhPQ/lcoNfX1tzW7lzmix7qwvHu4k/FbJ4pISfpNREfqr4/kz8xTDlPnyCHhfDkMqCRbhI3XO6oGbLMPBcYPyoCv+0vhcNs1jHFGqMbSN5cdWdtyW9tKl2v8AFo7nijvC6vGqoqspyDgeHzpUBH8l22p7hjCkypHkq2Mgl1A058STj41J8w8smQKLXh8sUmS0hMildJzjT6RAGQfdj27MuQIQ00uoXBAUbQSaNWXACsdS51HYDzotYKR3UkPEkKlxIsGsgknKrnXggLqxsdqAAW5QvAGPcN6J9JcjUu2dxnrjw6+ytjck3wH5Bs7eiCCd9WNs+Ok489sZotHGYLdQZzxJe8Uq6szb4JyImZs6lJTJ8dumaBJePXOTi5nO537x9/tzQDW/sZIJCkilHXBxn5EEV1jyxxAXNtFMP/liVj78b/bmuSZ52c6nZmPmxJPzNXB2J8740cPkHixifPX+kUI+ZBB9mKAj+37hWi5gnx+VjKn3oR/Bh8qrzl1sXducasTxnHn6Q2+NWZ+EAjq1qMnu/pD/AHsrkk/2SMfGq65S4nHbXcU0qF0RskDqNjggeJB3oDpjiM321lcF11Bc4IGGXBK7fVPWhzgvGYL2USwOjEY1bnXjJwCpwQMkmie7PUgZPs60T4BqXjA93sO1bRxgeyo22IY5K4bocjf/AMU2ubZjK7ADRpA/vDfp7jVITT8Tzp04O++T0GOoGDk5xttQ3z5ymnEY0Vm7tkYsjhQ2NQwQRkbHA6HwFS/BoEVTpUA53/8App9IuQR50ByjxKyaCWSJxh43Kt7wcbeym1WF2z8K0XaTgYFwm/8AbTCt9hX51XtQoZ2/NNqqW+bXU8ZRZCQuJIwpV1Pnqzt0wd8npU7rtykVxLwx5O80sSmklyQ5bKruFO7BseGCBgVWGKtjlk3BtYtF1oAhyMRBlbGsCIENrMqkFsAdD44GQInh3EP+HSKXh8z9SQIAUTvHd0dBjU2QQoUkAgHc+G5HiGv/ANKlUFcGPudTIdWoNvhnUBTknT0x03qSg4bfByGubcB9ndFGfSPdyMDjqyoMsfRJCDOa9Sxvz6IvIcho3UaM7EuwJIHgUGwzknHhuAB81SI0sZjtWtUK5VWUgvkk6snqOmMdKVSPaBerJJb4YFlj9MAbai7ZYNn0gxyaVARXL9w6NKUkkTK6SY8eLDrn7Mb56VLvxm8K/l7kEnJGnqQeuwGNsH3moHhEMbO/e3BtxjYhGbVv0wpGPOpKa1twpK8SdiBsvcyDJ8BnVtv40ySeqNKrTjo1qaeIcUWcIss8zrHnuwwHoZ0gjbrkKN/YKhrtUB+jJIx1Ix9laKWaliuV1sKnnBeItbzxTp60ThwPPBzj4jamVS/KaobqNXtjdBm0iESGPUx6ZYKdh47VTBf3ahy6eIWaCDBYlZIyxwCMY3PtRvuqieK8m3tufpLd8eajWP8ALnb310hdXMioqKqRhVACjJC4AGF6bDp0qLfV4tv51SFL9mXMMVjcO8ytlk0qwXVp3ycr13HlV2cv8w29x6cEiPjJIUYIJ6ll65PnTOC6LZydwcbGoTjFnDqMjIoddxIPRYZz0cYP21AWIojk3OzedQXFZWgdcDUjv6XsyANvkD86juXWl0sG1scgrrbfB8Cevh45ogltw6FG8fHxB86MGu3Gl/Yw/wDFP8VBcGDKGhkJLoSQxOcgnPX2fdip1DkUKCPaVwwTWM66AzKvex+YK41af7v8a50rrO8QFTkZA6jzGMMPipNcw8z8HNpdSwHcI3ot9ZTup+Ix9tANLKSME94pYEYGDjG/X5Vv72DH5Njt9bHn/wDyo6vc1LG1OysSRnt8Y7p+vXUM9PGklxBkfRNgHpq67+J8sZGKjaVMpeo/CHVw8ZZe7UqPHJz4/wAqVN06j30qphu4ZdnVkZZLhe5hl9BciZtIX6RfSHonOOpG2wPuoni4Fg6W4ZbL1IZ5m9IKN8DRnG3wyKCOUbqON5TJai6GkYUkDSQ4Odx0OMEeIJFS0l1ZtnTw5yxUneU4BOdOw6LnPvx4YqXRVCT4JTijRwKkl3w6JY8qhKuGZSQxBCBQMHQx3O/31xxCRGlkaNdCM7FF+qpJIHwGBRTzI0Uy/Q2kkcpcEyPLryoXZT7sY+Gds4ocPCpfBCem48c+VLovTl4GNTHKHGRZ3kNwVLCNslR1IIIOM+ODTF+HygFihwBkn5fzFNaplprc6Ebn2yl9IXCLnwfKkfDFQ3FO0ayjbSGebzMajA+LEZ+FUpSoQvnhPNFlMMxzKnmsh0n7dj8DUhbQrNIpDI6g6jpYN0xp6HzOfhXO9SXLvF3tbiOdCRoYagP6S59JfiKA6YhtgVI8GyNvLpUTyTL9AYTnVA5jbIx03GPMYPWpzhNzHNEkkTB0ZQQw/j5H2VH23DZI7uaQfkZUUkZGzjbOOu48c+VAbuMxNp7xPXT7RW/hl6siBxsD9h8RTgGom24d3czAfk5MMB5MDnFUhNP8Kprtd4QWjjudOHiYwyj+rnMTe7GR8qtG/wCNRwjL560AdpPG1ubCQoCFBQhgfWGrG+PaahSmKVKlQHtZRrkge2vB7adRGLUNpOvmv8qjNJXNLphyPJsfI0qdTmLvG2f1z4jz91eUuVx13GolKsSCRv8AxrwTsOjH5msZOp99Y1TN2be/b6x+ZpC4b6zfM1qpUF2bprp2yWYnPtrTSpUDdxUqVKhBUqVKgHFpfSRHMUjxnzRip+YNX32V8fe7svpXLyxOUZmO5B3Unz2yPga58ou7PucBw55S0ZkWRANIYL6Sk4OSD5n50B0SK8dsAnyGaDuG84S3FkLqOER5dlKsSw26EHC5HWp/h87uQxfK6QcYGDmsTqKLSfJVG6uDV7y9JcsAzDTggqwyN/Lf2fdTTnHggisbqMbgQq4OMeqxzt4UfDY1B87FBbSM7KqmKSMljgZYZUf4lA+NbMnNNKlXooU8p3YWUkhzHG76SM6FJxnpnHToaIOU+CJNDI0kDy5cKhjdVZNIy+Q3o7hkxk+B60S8I4EYS/cxXUesYb/iIQHVckgkZO+V8PjQFcXCMJDqUqdR2YYI36HPjSok577zvYe8WZQFIUSsjH1jnBUnbPnvSoAUk6n31jWUnU++saAVKlSoBUqVKgFSpUqAVKlSoBUqVKgLp7N+LibhpiffuG0OB1Ctkow9x1D4UWcHkJChQSowMgEAqR9mMVVXYxxDRfNEfVmjIwfEr6Q2+dXzCua51KSna/DuaUrJryRamQHTs2Oh8fjQj2vGZeHEqRpMgEox1U9MZ6YYD50fLH6VNuYuELdW0tuxwJFIBxnSfA49hxXUwcqUqsTmTspltbaSfv0k7sZKhCDjxOSfDrQjbcaCqo7iJiowGK7nx39uTRfqG2tkZ2XHFSJIzbQSadXpOp1HV1yQfDAx5YPmal+HcXackJZ2pYRaGJGCwIC56+tt4VosLmB11Otsh1Y0lTsNtxg7+PlTmO4tiMn8Vz7VbYDPhnfOB4itqC8nGVVrgiuZJHLRhreO3ABwsfQ5bOTuenSlWjjZTUmgwnrnugRnDbEg+JFKsNWZ1g21dkcsLMxCqWO5wATsPHas/wDZ8v8Ay5P8DfyrZaTmOTVpz1GDkZ39mDTtuLsesZ/xyfzqGiLmhZThlK+8EffWupOa/wBW7Qg+8ufPzPnvTe9lDkFYgmBjC5336nNANKVZaD5GloPkaAxpVloPkaWg+RoDGlWWg+RpaD5GgMaVZaD5GloPkaALey7hksvEIXiX0YmDyN4Ku43PmegFdGQkjoPnVFdivETHdvCcgTJ/mTJH2FqvSI1QZaa2xGsSK8U0IY3cCurIwyrAqw8wRg/ZXKnMHCmtbmWBtzG5GfMeB+Iwa6xfeqV7deBlZIbpRs47t/YV3X5rn/DUKV7yy4FwpZ1T0W3dQwyVIAwSBnfbJ60caoV1yf8AAGPdX+gk3OQfSGcK/hjPTNVqoIIIByNxtU3/AL232rX376vcPLHTGOg+FAbeb0jEkXd9xjTv3Ksud+rqxOCR09mKVRl/xKecp3zs5QYUkbgZz1xvv50qA//Z"/>
          <p:cNvSpPr>
            <a:spLocks noChangeAspect="1" noChangeArrowheads="1"/>
          </p:cNvSpPr>
          <p:nvPr/>
        </p:nvSpPr>
        <p:spPr bwMode="auto">
          <a:xfrm>
            <a:off x="414338"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10" descr="data:image/jpeg;base64,/9j/4AAQSkZJRgABAQAAAQABAAD/2wCEAAkGBxQTEhUUExQWFhUXFiAbGBcXGBwcHhkgHiAcICAfGRocHyggHh0lHBwbJjEiJSkrLi4uIB8zODMsNygtLisBCgoKDg0OGxAQGzQkICQsMC0sLCw0LCwuLDQ0LCwsLC8sLCwsLCwsLC0tLCwsNCwwLCwsLC4sLCwsLCwsLCwsLP/AABEIAOAAqAMBIgACEQEDEQH/xAAcAAABBAMBAAAAAAAAAAAAAAAGAAQFBwIDCAH/xABLEAACAQMCAwQGBAoHBwQDAAABAgMABBESIQUGMQcTQVEiMmFxgZEjUqGxCBQzNDVzdLLB0UJicoKSorMVFiRTVMLxJTZD8Bdj4f/EABkBAQEBAQEBAAAAAAAAAAAAAAABAgMEBf/EADARAAIBAgUDAgQFBQAAAAAAAAABAgMRBBIhMUETIlFxgSORobEUMmHB0QUkQlLw/9oADAMBAAIRAxEAPwCkXc5O56+dIE+37a8fqffRJPfuLIuWIaeUBcE+ikY6L5DJAqN2OlOCle/AN6j5mvNZ8z86LuJ2rzQxKXAfu3uGU531HPwwBtmoO34M7qGyFLIzqDnJVepPkPLPWoppo1OhKLsiNDnzNbWjcKHOQrEgHzIxnHzFOOC8Le4lWNNs9T9UeJNEHaFCsZt4kGFSM4HvPj7Tio5pSUSxoN0pVXsvqCWs+Zpaz5mvMUsVs4D1eHTkAiKUg9CFb+VNpVZSVbUCOoOQR8DR32aW+lJpjsMhQfYo1N94rPlrlmPiEFxcOspnaR9ADaEAVNezGNlds7FSy4Fc4zvJrweqrQUKUJ31lfQr7UfM0tZ8zVjSdk0o0j8YjBKl2DIylVRlEpOfqBlPtrZddlxcx91OiGSPVHG+s6sCHWS+kBRmZTg/bXQ8pWus+Zpaz5mrHt+zRFnMU9yFU2zyiUq0YjKSaCZFcZ09T4Z23p0nZmjum0kMa3EiSByZJGVZIY19FEABbvCdQyACPAZIFXaj5mlrPmas1uzFVu4FaUmCa6aLCjDxj0yoLEYLaU8vdmmT8gRS6ZIZ0RG7wqgZrgkQhTIyukaBvWXChc523oCv9Z8zS1HzNWQ/ZM6nD3canGrHdyH0dapk4Gxy6+j13PlW3hvZxE1tKZDIZ0e5TKOAubcgDCmM5U75JdcAbZ8AKy1nzPzpaz5mrW4P2Voom/GmZirMqaAU9RpVJIYbhtCkeymnEeypgwZZ441dkCq2p8A6AxLBRuGbOnHTxoCtkc5G56+dKpbmbgTWVz3LNq2Vg2MZDDIIG/30qAiSMtj21N8eKkW0KspVIwCwOwZjls+7b5VBSdT768zUauzcZ2i15C28vkY3rI6+qkUeT1QdSPP1ftpvzHdZJ7t17soiqF3ZgANm8QAc7UNVJ2P0Kd+fWOREPb4v7l8Pb7qxksd+u5pr/uf5CTk6IJcrCPWVS0p/rAYC+5c/P3VH9okmbvHkiinfZnHmeVvKP7yKiebZA97Lk4AYDOM4wAOnjXNL4z9D1Tf9iv1kb+SuBpdO/eZ0oo6HG5O33GojjESJPIsedCsQuTnpt199H3KMSW9nJMGJDZbUVxsowNsnxz4+NAkdkryRpG5cuwByuMZI9pz41qE7zl4Rzr0VCjTSXc9X+wc/m3CfJmT7XP8AI0K8PniFrIv4xNHIwbUikhJAB6KsNgcn30QdpdyFSGFemS3wUaV+8/KhfgHAZLpiFIVV9Z26D+ZqUWlFyfJrHRcq0aMNcqS/knHvLNny15dsoJUBtR9A7Yz1GQBkdOnlWuK5tQTqu7jII0EjWoUqpKsp2I1ADHQgDIqKHC4nYxwTM7jOkNGFD4+qdROfeK28y8ufigTMgcuTsFIxjG+59tdc6vY8boTyuVtFuyc45xy3ujqlupgwTQvdxaVC5YsuAdwzEHehriHE3WU9zczsg2R2dlbBAyOuw2A+Ap/wLlcXQYxzYC4yWjI3Oenpeym8HBIhIEluAhJwoCFjgnYtuNOeuKmeOxfw1SylbR7Mj34tOdOZpToJKZkb0SepXfYn2U45f7ySeCNZHXD5UqxBTPrFMeqSB1HsrZzJwFrSQKzBgwyrAYzjrkeBqc7PrFDOZFcsUTcFMYLbdcn21JTWTMjdHDSddUpLnUb86R/i0iJFLLkqWbVIx9Zs/aRk+Z3rfyhPC8NwtzO+GOSrSsAc7lsZwzE+eaY80TQy3MjGVhg6cCPONO3XV55rHiXK3dWwuDKCCAQpQgnV08ayn2JN6s7ONq8504pxV9OLbEVJxi4PWeY++Rv51h/tWfGO+lxqD41t6y4w3X1hgYPUYFe8L4dJcSCOMZJ8+gHmfZUlccFhScW5mZpCwUssYKqx8N2ya6OSTseSNGclmW2xDy3LyPrkZnYndmJJPvJ3NKnPFOGvbzGJ8ZBG46EHoRXlaTvsc5RcXZ7jKTqffWNZSdT76UaknAGSdgB40IOuHWneMdR0oo1O3kPZ7T0Htp3fzQSNnvJFAGFURLhQOgH0lPYbVCktuDl0jMhIOzOuMr7Qq6gPbk0OVnfU6t5Vl+ZYvZxBGBM0bM2SoOpQuPWO2GOetAvF5tc8rfWkY/aaP+zxdFo7+bs3+FR/Kgjlu0726iQ7gsC3uG5+6uMHac2+D6GIi3QowXN/uGXNZ/F+HRwjq2lPkMt9u1D/AGf2mu7DeEalvj0H3097S7rVNHH9RCT72P8AICn/AGcQhIZp26E4+CAk/afsrKeWjflnWSVTHKPEf2RAc93eu7ceCAL8tz9poi4wos+GiMbPJhT7S27fYMUJ8DjNxeR6t9cmpvnqNTnabdZlij+qpY+9j/ICtNd0Ye5yhP4dXEcvRe+/0IzkODVeIfqgt9mP4047RLvXc6R0jQD4nc1JdmVp+WlPTZAftb7MfOg/iFwZ5nfqZHJA952H3VVrVb8I5z7MHGP+zv8AIPuWT+K8OabxIZ/eei/cKDuWrcz3kYbfL6mJ8cbnPvNFnPkghtIoF8SB8EAz/mIqP7MrTMssn1VCj3sf5CsRdoSn5PTVhmr0sPxFK/3Zr7SrrVOifUTJ97HP8BUpyOvcWUs58SW+CAgfaTQZzDed9cyuNwXOPcNh9go05lP4vw2OLxYKv/c1JRtCMPJmjUzV6tfwnb7IArK3MsiIOrsBn3nrRr2l3ACwQr03b4DCr/Gojs/tNd2G8I1LfHoPvrVz1d95duPBAF+XX7TW33VUvBwh8PBylzJpfIIuTIRbWclyw9JgSPcvQfFv4UEcP4g0UyzbMytqOfE+OfnR3zee54fHENs6F+QyfuquMUo915PkuNfS6dOP+Kv7vUk+N8WNzN3jKF6AAb4A9tKo1Oo99KuyVlZHz5yc5OUt2J+p99SVoO4TvT675EXsHQv/AAHtyfCrvTsFgB1C8nBByCFUEU5bsVUjB4jdEH3fzoywaWpQfA7wQ3Ebt6obD/2Ts3+UmtHELQxSyRt1Ryp9uDjPuNXPwfsSt5u+zdSju5mjGFXcLjc/Oh/mvlAw8bt7YTSKJ1jHfLsx20k7bf0RVMGHBh3fCif/ANbn55qD7NYAZ5GPVY9vicVZHNHZV+K2lxcLf3TGKJnCk7HSM4O9O+H9i0Z0zC+uBIyglsLncDx8a4dJ2kr7n0fxsc9OVtIaFRcyW7G4nmmVlXUVjB21kbDT5jxJFEaQsnCQsSlmdOijJ9I74Ao9u+w2KRtUl9cO3myqapPlu4lkmgthNIkcsyIdJ6B2CkgfGrKm2kvBmnioRnOVn3J+uo+5bCW93Crn09w5zspbovvHj7TWXO9nK96QEYkqNO3gB5+yrV//AADbf9XN/gSveMdjEzRFIeIykY/Jyr6LewsrbD4GtODzZkclXj0nSa5urAfYxd3w1hD6Z0MMrvqYnBIx1oX5c4R/xUCMPpFJkcfVAxpUjzzufeK0WthfRXRsIzIk5k0GNWxv5+7G+fLerf4B2GIi6p7ybvSN+4wgGeo1MGLe/b3VlU2r67nWpi4TcHl/LwVX2jXeq5VP+WmPidz/AAqb5OQx8PkdAWdtZwNzkDAFEnOfYi6o81nPJMwGTHNgu+PquMZOPAj41Cdj3Jpv4rg/jU0Gh1GI8YbUDuc+O1HS7FFCnjEsRKrJb39gKsOGASwRy7O8i5U/0V8mHm3l4YHnRP2gW0kskSgERqrMzkeiuSMkn2AdKP27BYM5/HJ85znSuc+eaDu03s9vLKESm6a6twcNkFShPQldRBHhnPwquDclIxDEQjSlTtvb6eRn2cxJi4kQHBcKFPUKASM+05+yg+/tmUPJOpWSRsqpyD1yzEeXgPP4UZ9lnIN1fapkna2gB0lwCTIR1CjIBA+seh896sO77CrR8sbq6Mh/pOUbf2jQCfnVjBqTfklTERlRjC2qv6ald86IbmziliBZQwYgb7EYPTyNB9ja90pmlXGxESsPXbzwf6K9c+eKOF5AurLidvZtcOsNyx0TRbatIyfQJwGG2Rv1G9G1z2FQyMWe9uGY+LKpPzNSEHFW4LiMRGrLqW7re3qc+R9R76VX+OwK2/6ub/AlKup4zX2G813l5c3KXM7SqkQKhgux1YzsB4VNdunMFzZ2sD20rRM0xViuNxpJxuD40F/g3/nd3+pH79EP4SX5nbftB/cagJ/sRvpJ+HGWVi8jzuWY9SdvKojnC173jMD59K2mg281lyPsZM/E0+7Av0Sv65/vqfltY3lM/dr3p9FnPX0DsPcDuPfXGvXhRjmnsFq7G7tI/Rd7+zP+6amuF/kYv1a/cKC+cLk/iHEYz/0rkfI0acL/ACMX6tfuFTD4iNeGeOxWrHLl/wBpPFFlkUXkgAdgNk8Cf6tQPJ36Qs/2qL/UWrY7U+zOzs7Ga6i73vQ6+s+R6bgHbHtqp+Tf0hZ/tUX+otdyHXHM07R2dw6HS6wuykeBCkg/Ohnsd45Pd8OWW4fvJO8ddRABIB2zjAot4xZd/BLDq095GyasZxqBGcZGcZ6ZqH5H5YXhlmLdXMuksxbTpLE77Lk4+dADNvZKeZ5HwMrZK3xJ059+K2dufHp7Swja3kMbPOqFl640u2x8N1FQ/IvG3u+YbyR4mi0wd2EcYYBWXGoeZzn4it34R/6Og/al/wBOWgDrka/e44fazSnVI8Klj5nHWhjsttVivOMIgwouwQPLUGb7zU92Y/oqy/ULUR2d/n/GP2lP3DQDHtK5lubXifDIoZCsc0gWRMAhwXRd8jPRj0om7S0B4Veg/wDIat3HeUbe7ube5mDF7Y5jAOFzkMCR44IFDvbbxKeLhsiQwM6yDTLICMRLtklepz0z0HU0BOdm1ssfC7NVG3cqT7SdyfmaBuUearqXmK6tnlJgHeBY9tK6CMY8j/OrA5B/Rtp+oT7qqXkP/wB03f8Aan+8UAcdtszxcPW4iYpLBOjRuMZUnKHGf6rGm/YZx+4vLOZ7mVpXWfSC2NhoQ42A8Sa29vX6Ik/WR/vCoj8G78xuP2k/uJQDLtx5svLO6t0trh4leHLBQu51EZ3B8KVQv4R/57a/qP8AvalQGX4N/wCd3f6kfv0Q/hJfmdt+0H9xqH/wb/zu7/Uj9+iD8JL8ztv2g/uNQEt2A/opf1z/AH0UzyL3syAjIKsRj6w/8UL9gH6JX9c/317PxPRx+eEnHe2sZHvXWNh8R8hXmxdPqUmiXtqbeeIWa0nCD0nt5F9+VP8AKjfhR+hi/Vr9wofuxrjYYIx0yOtEPDpA0SEbDSNq+V/RqjWak/U61NdUcfcc4zcSPLHJPM6d4fQaR2XZjjYnG1Lk39IWf7VF/qLXQ8vYzwxmLFJckkn6U+Nc8cnfn9n+1Rf6i1945nW/NEzJZ3LoSrLA5UjqCFOCKDOwvj1xeWMjXMhkZJygZuuNKHBPjuTRbzDIJoJoEOWkiZAfAFlIGT76AvwdIitjcqwIIu2BB8CEjyD7aAIVt1XmAsBu9hlvbiTA+yh38I/9HQftS/6ctZc8cypYcetJZdontjG5+qGdsN8CB8M0bc08uW3FLYRSktGWDo8bDIODgqdx0JHxoDR2Zfoqy/ULUR2d/n/GP2lP3DRJcXNtwyzGthHBAgVcnc4GwGfWY0Adg3EmuW4lOwwZbhXx1xkMcZ8cDagGHbnfyw3/AA4xSOhyfVYjPpp1x1q2uORBradWGQYnBH901GcxcnWt7NDNcKzNAcoAxA6g7gddwKb9ovM0NlZTNI4DvGyxpn0nZgQMDrgdSaAcdnp/9Ms/2dP3RVT8h/8Aum7/ALU/3ijDsR5riubGO2LAT266ChO7KPVZfMY2PkRRHw3ki1hvpb9A3fSgggt6IzjUVHmcUBA9vP6Ik/WR/vCoj8G78xuP2k/uJUb+EHzZGY0sImDPr1zYOdGn1VP9Yk59mPbUl+Df+YXH7Sf3EoAY/CP/AD21/Uf97UqX4R357a/qP+80qAqm2v5YmYxSPGTsSjFSd/HBr284pNKAJZpJADkB3ZgD5gE9aaydT76xoB9a8XuIl0xzyov1UkZR8gcVKcr8ekjvoZ5JGdgwUs7Fjg7bknOBnNDte0I1dWOuJOHuSrtK5Rt8LhRv7d28fOqu7T+X71buJbBrjS8RJRJWABQ7kksAMhl99WVyLxMXHD4JNzmMKxz4j2fE0/u2yRjbHX21mNKEPyqxmEm46lQcI5Dvntu+n4nPbtuWRmchAOutu8GDjfpVgcA5LtLNPoI114/KN6TN7yegPsqZljGD4HG4IyCPap2Ioev+LushTIYdFIGBkeB38T5Vs0TM1wMhVYr3mGDEaumMqfIkfxqB4nyTE00k6SXEfeZLxwysgLH/AOQaT62PPY02jPeCPvG3QgsgPo6t9x0JwSetFlpcgigOeuf+Vrq2YSySvcwHZJmLMR/VfJOk/YagOGcwXVuMQXE0S/VSRlH+EHFdQXVtqDMgVgwwY29WT37HHvwfb7Ka5o7PklLycPBWRfytm/rr7Y9/SB8vkfCoUrziPFJrhg080kpHQyOzYz5ZO3wryy4nNFkRTSRg9dDsuffgjNNnQgkEEEHBB2IPkRXgoC8uVeVDdR8OkN5e6Z45TNi4b1k04C+Q9bzplwjs0t5prJLiSdpZ4Z5JjrGcxtGq4yCf6Tdc9BUt2a8wLBwHvSQDb3GjPkGdCf8AK5oneZf94oolGBHYvt7XfP8ACgKe4lynDBFwaaN5Ve8P0hD407xD6PAyp9M+fhUhzwt1FxROHRX92IpGjTVJMzEd4QCTgjUBnoaIOJ8Cmn4fwKaNQY7YK0pyBpDNDjA8ehqO7Y+W3PFYp5j3dtPJFF3uRlfrHHhgZOT5UBlx3s84bHKkEcs6TLdRRPHKy6pkk0Zki26DV62MZVxjxp1Y8s2K8U/2ZbT38ZXUZsShVOEUqV0+O++R4UW8dsCFtTdkPNBfwpaztpDzITHqJA97ZH9UNSktrv8A3gikmVBb6JEgYY1H0ELasbncHrQFH8+XNu1yq20l04jyjm6cOdQYj0CCfRxSp52qWt2t/rvERWcZj0YAKBiFJC+NKgAuTqffWNZSdT76xoBUqVKgOpeQODLbWqW6tq9BX1jfLH0ts5GN9vZU68gyT4VRHY9zd3FyIrid+6ZQkSEFhqZgAAf6I+yrwubQtuCQM4IFUzZICO1HnMWkQSM/8Q4Ojx0DxY/wHifdVWWvaJdBh3umRMYZQNJPtDAbN7cfCm/acrjidyHGPSGOuNOkacZ9n25obt4S7Kg6swA+JxUNHTE/L/eqrxvglQcMD4gEZOeuKccJ4bMqkTAHfbB8Pb4U/uoj6SqRpIx6LYZdsZU1kkjhRsennk/GhD03GnYq4z5Ln7qjruOGaRXeOTWnqvgoR8dsipNJ3O5U7H/7tSlvgOuR/cNUFX9p9pYzQS3LRzpOPQWTumUMwOwfIwQcH0vtqoeE3CRzRvIgkjVwXQ/0lB3HxGa6R5iu7O5geC4lUIwAOQVIPUEZHUHGKpLtD5TjsHi7mZpUlViNS4K6cDcjY5z5CoUtTjfIFhET9EmL26hjgxn6NNIZ9G+xID7+0VhxflPh8gbRaJEbbiUNudJOJVYw6tY9okI+HWoLjfNcC/7Afvg4twe/CtkptCAWHmBq+Rog5h5msraOVxdRzfjHEYbhViOoqiGHVqx5CIn4gUBB84cr2kVrxd44EVobmNYiB6imOEkD2ZY/OiKz7PbNo7Gb8WjKm0fvhg+k5jRkY79QQ/zqJ7RuNWi2N/3d1FM17OkkaRnJAVY1Ory9Qn4ipzgXO9qndwtcxBG4ZGCdQwsiagVPkSG6eygGHL/Jlg0VjaSWyu91ZvK1wWOtGAj9XyGZD8qy4HyNZXMdvItsgWXhhPQ/lcoNfX1tzW7lzmix7qwvHu4k/FbJ4pISfpNREfqr4/kz8xTDlPnyCHhfDkMqCRbhI3XO6oGbLMPBcYPyoCv+0vhcNs1jHFGqMbSN5cdWdtyW9tKl2v8AFo7nijvC6vGqoqspyDgeHzpUBH8l22p7hjCkypHkq2Mgl1A058STj41J8w8smQKLXh8sUmS0hMildJzjT6RAGQfdj27MuQIQ00uoXBAUbQSaNWXACsdS51HYDzotYKR3UkPEkKlxIsGsgknKrnXggLqxsdqAAW5QvAGPcN6J9JcjUu2dxnrjw6+ytjck3wH5Bs7eiCCd9WNs+Ok489sZotHGYLdQZzxJe8Uq6szb4JyImZs6lJTJ8dumaBJePXOTi5nO537x9/tzQDW/sZIJCkilHXBxn5EEV1jyxxAXNtFMP/liVj78b/bmuSZ52c6nZmPmxJPzNXB2J8740cPkHixifPX+kUI+ZBB9mKAj+37hWi5gnx+VjKn3oR/Bh8qrzl1sXducasTxnHn6Q2+NWZ+EAjq1qMnu/pD/AHsrkk/2SMfGq65S4nHbXcU0qF0RskDqNjggeJB3oDpjiM321lcF11Bc4IGGXBK7fVPWhzgvGYL2USwOjEY1bnXjJwCpwQMkmie7PUgZPs60T4BqXjA93sO1bRxgeyo22IY5K4bocjf/AMU2ubZjK7ADRpA/vDfp7jVITT8Tzp04O++T0GOoGDk5xttQ3z5ymnEY0Vm7tkYsjhQ2NQwQRkbHA6HwFS/BoEVTpUA53/8App9IuQR50ByjxKyaCWSJxh43Kt7wcbeym1WF2z8K0XaTgYFwm/8AbTCt9hX51XtQoZ2/NNqqW+bXU8ZRZCQuJIwpV1Pnqzt0wd8npU7rtykVxLwx5O80sSmklyQ5bKruFO7BseGCBgVWGKtjlk3BtYtF1oAhyMRBlbGsCIENrMqkFsAdD44GQInh3EP+HSKXh8z9SQIAUTvHd0dBjU2QQoUkAgHc+G5HiGv/ANKlUFcGPudTIdWoNvhnUBTknT0x03qSg4bfByGubcB9ndFGfSPdyMDjqyoMsfRJCDOa9Sxvz6IvIcho3UaM7EuwJIHgUGwzknHhuAB81SI0sZjtWtUK5VWUgvkk6snqOmMdKVSPaBerJJb4YFlj9MAbai7ZYNn0gxyaVARXL9w6NKUkkTK6SY8eLDrn7Mb56VLvxm8K/l7kEnJGnqQeuwGNsH3moHhEMbO/e3BtxjYhGbVv0wpGPOpKa1twpK8SdiBsvcyDJ8BnVtv40ySeqNKrTjo1qaeIcUWcIss8zrHnuwwHoZ0gjbrkKN/YKhrtUB+jJIx1Ix9laKWaliuV1sKnnBeItbzxTp60ThwPPBzj4jamVS/KaobqNXtjdBm0iESGPUx6ZYKdh47VTBf3ahy6eIWaCDBYlZIyxwCMY3PtRvuqieK8m3tufpLd8eajWP8ALnb310hdXMioqKqRhVACjJC4AGF6bDp0qLfV4tv51SFL9mXMMVjcO8ytlk0qwXVp3ycr13HlV2cv8w29x6cEiPjJIUYIJ6ll65PnTOC6LZydwcbGoTjFnDqMjIoddxIPRYZz0cYP21AWIojk3OzedQXFZWgdcDUjv6XsyANvkD86juXWl0sG1scgrrbfB8Cevh45ogltw6FG8fHxB86MGu3Gl/Yw/wDFP8VBcGDKGhkJLoSQxOcgnPX2fdip1DkUKCPaVwwTWM66AzKvex+YK41af7v8a50rrO8QFTkZA6jzGMMPipNcw8z8HNpdSwHcI3ot9ZTup+Ix9tANLKSME94pYEYGDjG/X5Vv72DH5Njt9bHn/wDyo6vc1LG1OysSRnt8Y7p+vXUM9PGklxBkfRNgHpq67+J8sZGKjaVMpeo/CHVw8ZZe7UqPHJz4/wAqVN06j30qphu4ZdnVkZZLhe5hl9BciZtIX6RfSHonOOpG2wPuoni4Fg6W4ZbL1IZ5m9IKN8DRnG3wyKCOUbqON5TJai6GkYUkDSQ4Odx0OMEeIJFS0l1ZtnTw5yxUneU4BOdOw6LnPvx4YqXRVCT4JTijRwKkl3w6JY8qhKuGZSQxBCBQMHQx3O/31xxCRGlkaNdCM7FF+qpJIHwGBRTzI0Uy/Q2kkcpcEyPLryoXZT7sY+Gds4ocPCpfBCem48c+VLovTl4GNTHKHGRZ3kNwVLCNslR1IIIOM+ODTF+HygFihwBkn5fzFNaplprc6Ebn2yl9IXCLnwfKkfDFQ3FO0ayjbSGebzMajA+LEZ+FUpSoQvnhPNFlMMxzKnmsh0n7dj8DUhbQrNIpDI6g6jpYN0xp6HzOfhXO9SXLvF3tbiOdCRoYagP6S59JfiKA6YhtgVI8GyNvLpUTyTL9AYTnVA5jbIx03GPMYPWpzhNzHNEkkTB0ZQQw/j5H2VH23DZI7uaQfkZUUkZGzjbOOu48c+VAbuMxNp7xPXT7RW/hl6siBxsD9h8RTgGom24d3czAfk5MMB5MDnFUhNP8Kprtd4QWjjudOHiYwyj+rnMTe7GR8qtG/wCNRwjL560AdpPG1ubCQoCFBQhgfWGrG+PaahSmKVKlQHtZRrkge2vB7adRGLUNpOvmv8qjNJXNLphyPJsfI0qdTmLvG2f1z4jz91eUuVx13GolKsSCRv8AxrwTsOjH5msZOp99Y1TN2be/b6x+ZpC4b6zfM1qpUF2bprp2yWYnPtrTSpUDdxUqVKhBUqVKgHFpfSRHMUjxnzRip+YNX32V8fe7svpXLyxOUZmO5B3Unz2yPga58ou7PucBw55S0ZkWRANIYL6Sk4OSD5n50B0SK8dsAnyGaDuG84S3FkLqOER5dlKsSw26EHC5HWp/h87uQxfK6QcYGDmsTqKLSfJVG6uDV7y9JcsAzDTggqwyN/Lf2fdTTnHggisbqMbgQq4OMeqxzt4UfDY1B87FBbSM7KqmKSMljgZYZUf4lA+NbMnNNKlXooU8p3YWUkhzHG76SM6FJxnpnHToaIOU+CJNDI0kDy5cKhjdVZNIy+Q3o7hkxk+B60S8I4EYS/cxXUesYb/iIQHVckgkZO+V8PjQFcXCMJDqUqdR2YYI36HPjSok577zvYe8WZQFIUSsjH1jnBUnbPnvSoAUk6n31jWUnU++saAVKlSoBUqVKgFSpUqAVKlSoBUqVKgLp7N+LibhpiffuG0OB1Ctkow9x1D4UWcHkJChQSowMgEAqR9mMVVXYxxDRfNEfVmjIwfEr6Q2+dXzCua51KSna/DuaUrJryRamQHTs2Oh8fjQj2vGZeHEqRpMgEox1U9MZ6YYD50fLH6VNuYuELdW0tuxwJFIBxnSfA49hxXUwcqUqsTmTspltbaSfv0k7sZKhCDjxOSfDrQjbcaCqo7iJiowGK7nx39uTRfqG2tkZ2XHFSJIzbQSadXpOp1HV1yQfDAx5YPmal+HcXackJZ2pYRaGJGCwIC56+tt4VosLmB11Otsh1Y0lTsNtxg7+PlTmO4tiMn8Vz7VbYDPhnfOB4itqC8nGVVrgiuZJHLRhreO3ABwsfQ5bOTuenSlWjjZTUmgwnrnugRnDbEg+JFKsNWZ1g21dkcsLMxCqWO5wATsPHas/wDZ8v8Ay5P8DfyrZaTmOTVpz1GDkZ39mDTtuLsesZ/xyfzqGiLmhZThlK+8EffWupOa/wBW7Qg+8ufPzPnvTe9lDkFYgmBjC5336nNANKVZaD5GloPkaAxpVloPkaWg+RoDGlWWg+RpaD5GgMaVZaD5GloPkaALey7hksvEIXiX0YmDyN4Ku43PmegFdGQkjoPnVFdivETHdvCcgTJ/mTJH2FqvSI1QZaa2xGsSK8U0IY3cCurIwyrAqw8wRg/ZXKnMHCmtbmWBtzG5GfMeB+Iwa6xfeqV7deBlZIbpRs47t/YV3X5rn/DUKV7yy4FwpZ1T0W3dQwyVIAwSBnfbJ60caoV1yf8AAGPdX+gk3OQfSGcK/hjPTNVqoIIIByNxtU3/AL232rX376vcPLHTGOg+FAbeb0jEkXd9xjTv3Ksud+rqxOCR09mKVRl/xKecp3zs5QYUkbgZz1xvv50qA//Z"/>
          <p:cNvSpPr>
            <a:spLocks noChangeAspect="1" noChangeArrowheads="1"/>
          </p:cNvSpPr>
          <p:nvPr/>
        </p:nvSpPr>
        <p:spPr bwMode="auto">
          <a:xfrm>
            <a:off x="566738"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84" name="Picture 12" descr="http://cdn.theatlantic.com/static/newsroom/img/2013/02/21/0313%20Cover_210x280/large.jpg?n0shsd">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1200" y="1905000"/>
            <a:ext cx="2000250" cy="266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31842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302488"/>
            <a:ext cx="7315200" cy="48349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a:bodyPr>
          <a:lstStyle/>
          <a:p>
            <a:r>
              <a:rPr lang="en-US" dirty="0" smtClean="0"/>
              <a:t>Dental Care Use – Cost Barriers</a:t>
            </a:r>
            <a:endParaRPr lang="en-US" dirty="0"/>
          </a:p>
        </p:txBody>
      </p:sp>
      <p:cxnSp>
        <p:nvCxnSpPr>
          <p:cNvPr id="6" name="Straight Arrow Connector 5"/>
          <p:cNvCxnSpPr/>
          <p:nvPr/>
        </p:nvCxnSpPr>
        <p:spPr>
          <a:xfrm flipV="1">
            <a:off x="2969142" y="2209800"/>
            <a:ext cx="917058" cy="894020"/>
          </a:xfrm>
          <a:prstGeom prst="straightConnector1">
            <a:avLst/>
          </a:prstGeom>
          <a:ln w="190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3962400" y="2209800"/>
            <a:ext cx="427518" cy="515679"/>
          </a:xfrm>
          <a:prstGeom prst="straightConnector1">
            <a:avLst/>
          </a:prstGeom>
          <a:ln w="190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669574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0229" y="1143000"/>
            <a:ext cx="7772400" cy="49808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a:bodyPr>
          <a:lstStyle/>
          <a:p>
            <a:r>
              <a:rPr lang="en-US" dirty="0" smtClean="0"/>
              <a:t>Dental Care Use – Cost Barriers</a:t>
            </a:r>
            <a:endParaRPr lang="en-US" dirty="0"/>
          </a:p>
        </p:txBody>
      </p:sp>
    </p:spTree>
    <p:extLst>
      <p:ext uri="{BB962C8B-B14F-4D97-AF65-F5344CB8AC3E}">
        <p14:creationId xmlns:p14="http://schemas.microsoft.com/office/powerpoint/2010/main" val="364316161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Dental Care Use - ERs</a:t>
            </a:r>
            <a:endParaRPr lang="en-US" dirty="0"/>
          </a:p>
        </p:txBody>
      </p:sp>
      <p:cxnSp>
        <p:nvCxnSpPr>
          <p:cNvPr id="4" name="Straight Arrow Connector 3"/>
          <p:cNvCxnSpPr/>
          <p:nvPr/>
        </p:nvCxnSpPr>
        <p:spPr>
          <a:xfrm flipV="1">
            <a:off x="5867400" y="2286000"/>
            <a:ext cx="533400" cy="609600"/>
          </a:xfrm>
          <a:prstGeom prst="straightConnector1">
            <a:avLst/>
          </a:prstGeom>
          <a:ln w="190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6445988" y="2312581"/>
            <a:ext cx="183412" cy="228600"/>
          </a:xfrm>
          <a:prstGeom prst="straightConnector1">
            <a:avLst/>
          </a:prstGeom>
          <a:ln w="190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V="1">
            <a:off x="1676400" y="2236381"/>
            <a:ext cx="533400" cy="609600"/>
          </a:xfrm>
          <a:prstGeom prst="straightConnector1">
            <a:avLst/>
          </a:prstGeom>
          <a:ln w="190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2286000" y="2238360"/>
            <a:ext cx="183412" cy="228600"/>
          </a:xfrm>
          <a:prstGeom prst="straightConnector1">
            <a:avLst/>
          </a:prstGeom>
          <a:ln w="190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2469412" y="2252246"/>
            <a:ext cx="296382" cy="338554"/>
          </a:xfrm>
          <a:prstGeom prst="rect">
            <a:avLst/>
          </a:prstGeom>
          <a:noFill/>
        </p:spPr>
        <p:txBody>
          <a:bodyPr wrap="square" rtlCol="0">
            <a:spAutoFit/>
          </a:bodyPr>
          <a:lstStyle/>
          <a:p>
            <a:r>
              <a:rPr lang="en-US" sz="1600" b="1" dirty="0" smtClean="0">
                <a:solidFill>
                  <a:srgbClr val="FF0000"/>
                </a:solidFill>
              </a:rPr>
              <a:t>?</a:t>
            </a:r>
            <a:endParaRPr lang="en-US" sz="1600" b="1" dirty="0">
              <a:solidFill>
                <a:srgbClr val="FF0000"/>
              </a:solidFill>
            </a:endParaRPr>
          </a:p>
        </p:txBody>
      </p:sp>
      <p:sp>
        <p:nvSpPr>
          <p:cNvPr id="9" name="TextBox 8"/>
          <p:cNvSpPr txBox="1"/>
          <p:nvPr/>
        </p:nvSpPr>
        <p:spPr>
          <a:xfrm>
            <a:off x="6629400" y="2371904"/>
            <a:ext cx="296382" cy="338554"/>
          </a:xfrm>
          <a:prstGeom prst="rect">
            <a:avLst/>
          </a:prstGeom>
          <a:noFill/>
        </p:spPr>
        <p:txBody>
          <a:bodyPr wrap="square" rtlCol="0">
            <a:spAutoFit/>
          </a:bodyPr>
          <a:lstStyle/>
          <a:p>
            <a:r>
              <a:rPr lang="en-US" sz="1600" b="1" dirty="0" smtClean="0">
                <a:solidFill>
                  <a:srgbClr val="FF0000"/>
                </a:solidFill>
              </a:rPr>
              <a:t>?</a:t>
            </a:r>
            <a:endParaRPr lang="en-US" sz="1600" b="1" dirty="0">
              <a:solidFill>
                <a:srgbClr val="FF0000"/>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371600"/>
            <a:ext cx="7848600" cy="46580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621248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normAutofit/>
          </a:bodyPr>
          <a:lstStyle/>
          <a:p>
            <a:r>
              <a:rPr lang="en-US" dirty="0" smtClean="0">
                <a:latin typeface="Arial" charset="0"/>
                <a:cs typeface="Arial" charset="0"/>
              </a:rPr>
              <a:t>Provider Shortage Assessment </a:t>
            </a:r>
          </a:p>
        </p:txBody>
      </p:sp>
      <p:sp>
        <p:nvSpPr>
          <p:cNvPr id="4" name="Down Arrow 3"/>
          <p:cNvSpPr/>
          <p:nvPr/>
        </p:nvSpPr>
        <p:spPr>
          <a:xfrm>
            <a:off x="3286125" y="3038475"/>
            <a:ext cx="152400" cy="45720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own Arrow 6"/>
          <p:cNvSpPr/>
          <p:nvPr/>
        </p:nvSpPr>
        <p:spPr>
          <a:xfrm>
            <a:off x="5867400" y="2686050"/>
            <a:ext cx="152400" cy="45720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own Arrow 7"/>
          <p:cNvSpPr/>
          <p:nvPr/>
        </p:nvSpPr>
        <p:spPr>
          <a:xfrm>
            <a:off x="4572000" y="2819400"/>
            <a:ext cx="152400" cy="45720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p:cNvCxnSpPr/>
          <p:nvPr/>
        </p:nvCxnSpPr>
        <p:spPr>
          <a:xfrm flipV="1">
            <a:off x="1786270" y="2819400"/>
            <a:ext cx="652130" cy="337400"/>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3200400" y="2745950"/>
            <a:ext cx="652130" cy="337400"/>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537" y="990600"/>
            <a:ext cx="8924925" cy="51160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2676422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normAutofit/>
          </a:bodyPr>
          <a:lstStyle/>
          <a:p>
            <a:r>
              <a:rPr lang="en-US" dirty="0" smtClean="0">
                <a:latin typeface="Arial" charset="0"/>
                <a:cs typeface="Arial" charset="0"/>
              </a:rPr>
              <a:t>Medicaid Expansion</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30" y="1143000"/>
            <a:ext cx="5818225"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Content Placeholder 2"/>
          <p:cNvSpPr>
            <a:spLocks noGrp="1"/>
          </p:cNvSpPr>
          <p:nvPr>
            <p:ph idx="1"/>
          </p:nvPr>
        </p:nvSpPr>
        <p:spPr>
          <a:xfrm>
            <a:off x="5881254" y="1143000"/>
            <a:ext cx="2805546" cy="4953000"/>
          </a:xfrm>
        </p:spPr>
        <p:txBody>
          <a:bodyPr>
            <a:normAutofit fontScale="92500" lnSpcReduction="10000"/>
          </a:bodyPr>
          <a:lstStyle/>
          <a:p>
            <a:pPr marL="0" indent="0">
              <a:buNone/>
            </a:pPr>
            <a:r>
              <a:rPr lang="en-US" sz="6600" dirty="0" smtClean="0">
                <a:solidFill>
                  <a:srgbClr val="C00000"/>
                </a:solidFill>
              </a:rPr>
              <a:t>15%</a:t>
            </a:r>
            <a:r>
              <a:rPr lang="en-US" sz="2800" dirty="0" smtClean="0"/>
              <a:t> of  general dentists </a:t>
            </a:r>
          </a:p>
          <a:p>
            <a:pPr marL="0" indent="0">
              <a:buNone/>
            </a:pPr>
            <a:endParaRPr lang="en-US" sz="2800" dirty="0" smtClean="0"/>
          </a:p>
          <a:p>
            <a:pPr marL="0" indent="0">
              <a:buNone/>
            </a:pPr>
            <a:r>
              <a:rPr lang="en-US" sz="6600" dirty="0" smtClean="0">
                <a:solidFill>
                  <a:srgbClr val="C00000"/>
                </a:solidFill>
              </a:rPr>
              <a:t>50%</a:t>
            </a:r>
            <a:r>
              <a:rPr lang="en-US" sz="2800" dirty="0" smtClean="0"/>
              <a:t> of pediatric dentists </a:t>
            </a:r>
          </a:p>
          <a:p>
            <a:pPr marL="0" indent="0">
              <a:buNone/>
            </a:pPr>
            <a:endParaRPr lang="en-US" sz="2800" dirty="0"/>
          </a:p>
          <a:p>
            <a:pPr marL="0" indent="0">
              <a:buNone/>
            </a:pPr>
            <a:r>
              <a:rPr lang="en-US" sz="2800" dirty="0" smtClean="0"/>
              <a:t>are accepting new Medicaid patients</a:t>
            </a:r>
          </a:p>
        </p:txBody>
      </p:sp>
    </p:spTree>
    <p:extLst>
      <p:ext uri="{BB962C8B-B14F-4D97-AF65-F5344CB8AC3E}">
        <p14:creationId xmlns:p14="http://schemas.microsoft.com/office/powerpoint/2010/main" val="327472180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charset="0"/>
                <a:cs typeface="Arial" charset="0"/>
              </a:rPr>
              <a:t>Medicaid Expansion</a:t>
            </a:r>
            <a:endParaRPr lang="en-US" dirty="0"/>
          </a:p>
        </p:txBody>
      </p:sp>
      <p:sp>
        <p:nvSpPr>
          <p:cNvPr id="6" name="Content Placeholder 5"/>
          <p:cNvSpPr txBox="1">
            <a:spLocks noGrp="1"/>
          </p:cNvSpPr>
          <p:nvPr>
            <p:ph idx="1"/>
          </p:nvPr>
        </p:nvSpPr>
        <p:spPr>
          <a:xfrm>
            <a:off x="533400" y="5257800"/>
            <a:ext cx="8229600"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b="1" dirty="0" smtClean="0">
              <a:effectLst/>
              <a:latin typeface="+mn-lt"/>
              <a:ea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b="1" dirty="0" smtClean="0">
                <a:effectLst/>
                <a:latin typeface="+mn-lt"/>
                <a:ea typeface="Calibri"/>
              </a:rPr>
              <a:t>Source:</a:t>
            </a:r>
            <a:r>
              <a:rPr lang="en-US" sz="800" dirty="0" smtClean="0">
                <a:effectLst/>
                <a:latin typeface="+mn-lt"/>
                <a:ea typeface="Calibri"/>
              </a:rPr>
              <a:t> ADA Health Policy Resources Center analysis of</a:t>
            </a:r>
            <a:r>
              <a:rPr lang="en-US" sz="800" baseline="0" dirty="0" smtClean="0">
                <a:effectLst/>
                <a:latin typeface="+mn-lt"/>
                <a:ea typeface="Calibri"/>
              </a:rPr>
              <a:t> State Medicaid Policies, Kaiser Family Foundation</a:t>
            </a:r>
            <a:r>
              <a:rPr lang="en-US" sz="800" dirty="0" smtClean="0">
                <a:effectLst/>
                <a:latin typeface="+mn-lt"/>
                <a:ea typeface="Calibri"/>
              </a:rPr>
              <a:t>. </a:t>
            </a:r>
            <a:r>
              <a:rPr lang="en-US" sz="800" b="1" dirty="0" smtClean="0">
                <a:effectLst/>
                <a:latin typeface="+mn-lt"/>
                <a:ea typeface="Calibri"/>
              </a:rPr>
              <a:t>Notes</a:t>
            </a:r>
            <a:r>
              <a:rPr lang="en-US" sz="800" dirty="0" smtClean="0">
                <a:effectLst/>
                <a:latin typeface="+mn-lt"/>
                <a:ea typeface="Calibri"/>
              </a:rPr>
              <a:t>: </a:t>
            </a:r>
            <a:r>
              <a:rPr lang="en-US" sz="800" kern="1200" dirty="0" smtClean="0">
                <a:solidFill>
                  <a:schemeClr val="tx1"/>
                </a:solidFill>
                <a:effectLst/>
                <a:latin typeface="+mn-lt"/>
                <a:ea typeface="+mn-ea"/>
                <a:cs typeface="+mn-cs"/>
              </a:rPr>
              <a:t>We examined the Medicaid benefits offered by each state to determine the type of dental benefits provided to enrolled adults. States typically post benefits information on their state Medicaid website, or in a statement of benefits. We classified each state’s adult Medicaid dental benefits into one of four categories: extensive dental benefits, limited dental benefits, emergency dental benefits, and no dental benefits. While there is no clearly defined, well-established method for classifying adult Medicaid dental benefits, these categories are consistent with previous methodology developed by the ADA. We calculated the potential</a:t>
            </a:r>
            <a:r>
              <a:rPr lang="en-US" sz="800" kern="1200" baseline="0" dirty="0" smtClean="0">
                <a:solidFill>
                  <a:schemeClr val="tx1"/>
                </a:solidFill>
                <a:effectLst/>
                <a:latin typeface="+mn-lt"/>
                <a:ea typeface="+mn-ea"/>
                <a:cs typeface="+mn-cs"/>
              </a:rPr>
              <a:t> percentage change in adults eligible for Medicaid by dividing the number of adults potentially eligible for Medicaid in 2014 as determined by the Kaiser Family Foundation by the number of adults enrolled in Medicaid in 2010, by state.</a:t>
            </a:r>
            <a:r>
              <a:rPr lang="en-US" sz="800" dirty="0" smtClean="0">
                <a:effectLst/>
                <a:latin typeface="+mn-lt"/>
                <a:ea typeface="Calibri"/>
              </a:rPr>
              <a:t>  </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599" y="1186239"/>
            <a:ext cx="7443715" cy="42239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1566207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Arial" charset="0"/>
                <a:cs typeface="Arial" charset="0"/>
              </a:rPr>
              <a:t>Making the Medicaid Expansion Work</a:t>
            </a:r>
            <a:endParaRPr lang="en-US" dirty="0"/>
          </a:p>
        </p:txBody>
      </p:sp>
      <p:sp>
        <p:nvSpPr>
          <p:cNvPr id="3" name="Content Placeholder 2"/>
          <p:cNvSpPr>
            <a:spLocks noGrp="1"/>
          </p:cNvSpPr>
          <p:nvPr>
            <p:ph idx="1"/>
          </p:nvPr>
        </p:nvSpPr>
        <p:spPr/>
        <p:txBody>
          <a:bodyPr/>
          <a:lstStyle/>
          <a:p>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143000"/>
            <a:ext cx="8467725" cy="48256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2680630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prstClr val="white"/>
                </a:solidFill>
              </a:rPr>
              <a:t>Making the Medicaid Expansion Work</a:t>
            </a:r>
            <a:endParaRPr lang="en-US" dirty="0"/>
          </a:p>
        </p:txBody>
      </p:sp>
      <p:sp>
        <p:nvSpPr>
          <p:cNvPr id="7" name="TextBox 6"/>
          <p:cNvSpPr txBox="1"/>
          <p:nvPr/>
        </p:nvSpPr>
        <p:spPr>
          <a:xfrm>
            <a:off x="304800" y="4038600"/>
            <a:ext cx="8153400" cy="384721"/>
          </a:xfrm>
          <a:prstGeom prst="rect">
            <a:avLst/>
          </a:prstGeom>
          <a:noFill/>
        </p:spPr>
        <p:txBody>
          <a:bodyPr wrap="square" rtlCol="0">
            <a:spAutoFit/>
          </a:bodyPr>
          <a:lstStyle/>
          <a:p>
            <a:endParaRPr lang="en-US" sz="1900" dirty="0">
              <a:latin typeface="Arial" pitchFamily="34" charset="0"/>
              <a:cs typeface="Arial" pitchFamily="34" charset="0"/>
            </a:endParaRPr>
          </a:p>
        </p:txBody>
      </p:sp>
      <p:sp>
        <p:nvSpPr>
          <p:cNvPr id="4" name="Content Placeholder 3"/>
          <p:cNvSpPr>
            <a:spLocks noGrp="1"/>
          </p:cNvSpPr>
          <p:nvPr>
            <p:ph sz="half" idx="1"/>
          </p:nvPr>
        </p:nvSpPr>
        <p:spPr/>
        <p:txBody>
          <a:bodyPr/>
          <a:lstStyle/>
          <a:p>
            <a:endParaRPr lang="en-US"/>
          </a:p>
        </p:txBody>
      </p:sp>
      <p:sp>
        <p:nvSpPr>
          <p:cNvPr id="5" name="Content Placeholder 4"/>
          <p:cNvSpPr>
            <a:spLocks noGrp="1"/>
          </p:cNvSpPr>
          <p:nvPr>
            <p:ph sz="half" idx="2"/>
          </p:nvPr>
        </p:nvSpPr>
        <p:spPr/>
        <p:txBody>
          <a:bodyPr/>
          <a:lstStyle/>
          <a:p>
            <a:endParaRPr lang="en-US"/>
          </a:p>
        </p:txBody>
      </p:sp>
      <p:sp>
        <p:nvSpPr>
          <p:cNvPr id="8" name="Down Arrow 7"/>
          <p:cNvSpPr/>
          <p:nvPr/>
        </p:nvSpPr>
        <p:spPr>
          <a:xfrm>
            <a:off x="6781800" y="1676400"/>
            <a:ext cx="228600" cy="53340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8003" y="1066800"/>
            <a:ext cx="7586994"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5593257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normAutofit/>
          </a:bodyPr>
          <a:lstStyle/>
          <a:p>
            <a:r>
              <a:rPr lang="en-US" dirty="0" smtClean="0">
                <a:latin typeface="Arial" charset="0"/>
                <a:cs typeface="Arial" charset="0"/>
              </a:rPr>
              <a:t>Making the Medicaid Expansion Work</a:t>
            </a:r>
          </a:p>
        </p:txBody>
      </p:sp>
      <p:sp>
        <p:nvSpPr>
          <p:cNvPr id="3" name="Content Placeholder 2"/>
          <p:cNvSpPr>
            <a:spLocks noGrp="1"/>
          </p:cNvSpPr>
          <p:nvPr>
            <p:ph idx="1"/>
          </p:nvPr>
        </p:nvSpPr>
        <p:spPr/>
        <p:txBody>
          <a:bodyPr/>
          <a:lstStyle/>
          <a:p>
            <a:endParaRPr lang="en-US" dirty="0"/>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143000"/>
            <a:ext cx="4457362" cy="4571999"/>
          </a:xfrm>
          <a:prstGeom prst="rect">
            <a:avLst/>
          </a:prstGeom>
          <a:noFill/>
          <a:ln w="19050">
            <a:solidFill>
              <a:schemeClr val="bg1">
                <a:lumMod val="75000"/>
              </a:schemeClr>
            </a:solidFill>
            <a:miter lim="800000"/>
            <a:headEnd/>
            <a:tailEnd/>
          </a:ln>
          <a:extLst>
            <a:ext uri="{909E8E84-426E-40DD-AFC4-6F175D3DCCD1}">
              <a14:hiddenFill xmlns:a14="http://schemas.microsoft.com/office/drawing/2010/main">
                <a:solidFill>
                  <a:schemeClr val="accent1"/>
                </a:solidFill>
              </a14:hiddenFill>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99591" y="1447800"/>
            <a:ext cx="4444409" cy="3729818"/>
          </a:xfrm>
          <a:prstGeom prst="rect">
            <a:avLst/>
          </a:prstGeom>
          <a:noFill/>
          <a:ln w="19050">
            <a:solidFill>
              <a:schemeClr val="bg1">
                <a:lumMod val="75000"/>
              </a:schemeClr>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82778385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Making the Medicaid Expansion Work</a:t>
            </a:r>
            <a:endParaRPr lang="en-US" dirty="0"/>
          </a:p>
        </p:txBody>
      </p:sp>
      <p:sp>
        <p:nvSpPr>
          <p:cNvPr id="3" name="Content Placeholder 2"/>
          <p:cNvSpPr>
            <a:spLocks noGrp="1"/>
          </p:cNvSpPr>
          <p:nvPr>
            <p:ph idx="1"/>
          </p:nvPr>
        </p:nvSpPr>
        <p:spPr>
          <a:xfrm>
            <a:off x="457200" y="1447800"/>
            <a:ext cx="8153400" cy="4724400"/>
          </a:xfrm>
        </p:spPr>
        <p:txBody>
          <a:bodyPr>
            <a:normAutofit/>
          </a:bodyPr>
          <a:lstStyle/>
          <a:p>
            <a:pPr marL="457200" indent="-457200">
              <a:buFont typeface="+mj-lt"/>
              <a:buAutoNum type="arabicPeriod"/>
            </a:pPr>
            <a:r>
              <a:rPr lang="en-US" sz="2400" dirty="0" smtClean="0"/>
              <a:t>Promote Solutions that Create ‘Enabling Conditions’ in Medicaid Programs  </a:t>
            </a:r>
          </a:p>
          <a:p>
            <a:pPr marL="857250" lvl="1" indent="-457200">
              <a:buFont typeface="+mj-lt"/>
              <a:buAutoNum type="alphaLcParenR"/>
            </a:pPr>
            <a:r>
              <a:rPr lang="en-US" sz="1800" dirty="0" smtClean="0"/>
              <a:t>Reduce administrative burdens</a:t>
            </a:r>
          </a:p>
          <a:p>
            <a:pPr marL="857250" lvl="1" indent="-457200">
              <a:buFont typeface="+mj-lt"/>
              <a:buAutoNum type="alphaLcParenR"/>
            </a:pPr>
            <a:r>
              <a:rPr lang="en-US" sz="1800" dirty="0" smtClean="0"/>
              <a:t>Increase patient and provider outreach</a:t>
            </a:r>
          </a:p>
          <a:p>
            <a:pPr marL="857250" lvl="1" indent="-457200">
              <a:buFont typeface="+mj-lt"/>
              <a:buAutoNum type="alphaLcParenR"/>
            </a:pPr>
            <a:r>
              <a:rPr lang="en-US" sz="1800" dirty="0" smtClean="0"/>
              <a:t>Implement appropriate provider incentive structure</a:t>
            </a:r>
          </a:p>
          <a:p>
            <a:pPr marL="857250" lvl="1" indent="-457200">
              <a:buFont typeface="+mj-lt"/>
              <a:buAutoNum type="alphaLcParenR"/>
            </a:pPr>
            <a:r>
              <a:rPr lang="en-US" sz="1800" dirty="0" smtClean="0"/>
              <a:t>Promote fair and reasonable program integrity initiatives</a:t>
            </a:r>
          </a:p>
          <a:p>
            <a:pPr marL="457200" indent="-457200">
              <a:buFont typeface="+mj-lt"/>
              <a:buAutoNum type="arabicPeriod"/>
            </a:pPr>
            <a:endParaRPr lang="en-US" sz="2400" dirty="0" smtClean="0"/>
          </a:p>
          <a:p>
            <a:pPr marL="457200" indent="-457200">
              <a:buFont typeface="+mj-lt"/>
              <a:buAutoNum type="arabicPeriod"/>
            </a:pPr>
            <a:r>
              <a:rPr lang="en-US" sz="2400" dirty="0" smtClean="0"/>
              <a:t>Provide Practical Tools to Help Dentists Succeed </a:t>
            </a:r>
          </a:p>
          <a:p>
            <a:pPr marL="857250" lvl="1" indent="-457200">
              <a:buFont typeface="+mj-lt"/>
              <a:buAutoNum type="alphaLcParenR"/>
            </a:pPr>
            <a:r>
              <a:rPr lang="en-US" sz="1800" dirty="0" smtClean="0"/>
              <a:t>Design a suite of CE products for Medicaid-interested providers </a:t>
            </a:r>
          </a:p>
          <a:p>
            <a:pPr marL="857250" lvl="1" indent="-457200">
              <a:buFont typeface="+mj-lt"/>
              <a:buAutoNum type="alphaLcParenR"/>
            </a:pPr>
            <a:r>
              <a:rPr lang="en-US" sz="1800" dirty="0" smtClean="0"/>
              <a:t>Provide support services (e.g. call center, FAQs, mentors)</a:t>
            </a:r>
          </a:p>
          <a:p>
            <a:pPr marL="857250" lvl="1" indent="-457200">
              <a:buFont typeface="+mj-lt"/>
              <a:buAutoNum type="alphaLcParenR"/>
            </a:pPr>
            <a:r>
              <a:rPr lang="en-US" sz="1800" dirty="0" smtClean="0"/>
              <a:t>Synthesize and disseminate ‘best practices’ for various types of dental practices participating in Medicaid</a:t>
            </a:r>
          </a:p>
          <a:p>
            <a:pPr marL="400050" lvl="1" indent="0">
              <a:buNone/>
            </a:pPr>
            <a:r>
              <a:rPr lang="en-US" sz="1800" dirty="0" smtClean="0"/>
              <a:t>		</a:t>
            </a:r>
            <a:endParaRPr lang="en-US" sz="1800" i="1" dirty="0"/>
          </a:p>
        </p:txBody>
      </p:sp>
    </p:spTree>
    <p:extLst>
      <p:ext uri="{BB962C8B-B14F-4D97-AF65-F5344CB8AC3E}">
        <p14:creationId xmlns:p14="http://schemas.microsoft.com/office/powerpoint/2010/main" val="29779318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normAutofit/>
          </a:bodyPr>
          <a:lstStyle/>
          <a:p>
            <a:r>
              <a:rPr lang="en-US" dirty="0" smtClean="0">
                <a:latin typeface="Arial" charset="0"/>
                <a:cs typeface="Arial" charset="0"/>
              </a:rPr>
              <a:t>Big Data</a:t>
            </a:r>
            <a:endParaRPr lang="en-US" dirty="0" smtClean="0">
              <a:latin typeface="Arial" charset="0"/>
              <a:cs typeface="Arial" charset="0"/>
            </a:endParaRPr>
          </a:p>
        </p:txBody>
      </p:sp>
      <p:sp>
        <p:nvSpPr>
          <p:cNvPr id="22" name="Content Placeholder 2"/>
          <p:cNvSpPr>
            <a:spLocks noGrp="1"/>
          </p:cNvSpPr>
          <p:nvPr>
            <p:ph sz="half" idx="1"/>
          </p:nvPr>
        </p:nvSpPr>
        <p:spPr>
          <a:xfrm>
            <a:off x="533400" y="1447800"/>
            <a:ext cx="4191000" cy="4583483"/>
          </a:xfrm>
        </p:spPr>
        <p:txBody>
          <a:bodyPr/>
          <a:lstStyle/>
          <a:p>
            <a:pPr marL="0" indent="0">
              <a:buNone/>
            </a:pPr>
            <a:endParaRPr lang="en-US" sz="1800" dirty="0" smtClean="0"/>
          </a:p>
          <a:p>
            <a:pPr marL="0" indent="0">
              <a:buNone/>
            </a:pPr>
            <a:r>
              <a:rPr lang="en-US" sz="1800" i="1" dirty="0" smtClean="0"/>
              <a:t>Health </a:t>
            </a:r>
            <a:r>
              <a:rPr lang="en-US" sz="1800" i="1" dirty="0"/>
              <a:t>care data needs a “Henry Ford” moment to move from a realm of unconnected and unwieldy data to a world of connected and matched data with a common support for licensing, legal, and computing infrastructure. </a:t>
            </a:r>
            <a:endParaRPr lang="en-US" sz="1800" i="1" dirty="0" smtClean="0"/>
          </a:p>
          <a:p>
            <a:pPr marL="0" indent="0">
              <a:buNone/>
            </a:pPr>
            <a:endParaRPr lang="en-US" sz="1800" i="1" dirty="0"/>
          </a:p>
          <a:p>
            <a:pPr marL="0" indent="0">
              <a:buNone/>
            </a:pPr>
            <a:r>
              <a:rPr lang="en-US" sz="1800" i="1" dirty="0" smtClean="0"/>
              <a:t>Physicians</a:t>
            </a:r>
            <a:r>
              <a:rPr lang="en-US" sz="1800" i="1" dirty="0"/>
              <a:t>, researchers, and policymakers should be able to access linked databases of medical records, claims, vital statistics, surveys, and other demographic data</a:t>
            </a:r>
            <a:r>
              <a:rPr lang="en-US" sz="1800" i="1" dirty="0" smtClean="0"/>
              <a:t>.</a:t>
            </a:r>
            <a:endParaRPr lang="en-US" sz="1800" i="1" dirty="0"/>
          </a:p>
          <a:p>
            <a:pPr marL="0" indent="0">
              <a:buNone/>
            </a:pPr>
            <a:endParaRPr lang="en-US" sz="1800" dirty="0" smtClean="0"/>
          </a:p>
          <a:p>
            <a:pPr marL="0" indent="0">
              <a:buNone/>
            </a:pPr>
            <a:endParaRPr lang="en-US" sz="1800" dirty="0" smtClean="0"/>
          </a:p>
          <a:p>
            <a:endParaRPr lang="en-US" sz="1800" dirty="0"/>
          </a:p>
        </p:txBody>
      </p:sp>
      <p:sp>
        <p:nvSpPr>
          <p:cNvPr id="2" name="AutoShape 4" descr="data:image/jpeg;base64,/9j/4AAQSkZJRgABAQAAAQABAAD/2wCEAAkGBxQTEhUUExQWFhUXFiAbGBcXGBwcHhkgHiAcICAfGRocHyggHh0lHBwbJjEiJSkrLi4uIB8zODMsNygtLisBCgoKDg0OGxAQGzQkICQsMC0sLCw0LCwuLDQ0LCwsLC8sLCwsLCwsLC0tLCwsNCwwLCwsLC4sLCwsLCwsLCwsLP/AABEIAOAAqAMBIgACEQEDEQH/xAAcAAABBAMBAAAAAAAAAAAAAAAGAAQFBwIDCAH/xABLEAACAQMCAwQGBAoHBwQDAAABAgMABBESIQUGMQcTQVEiMmFxgZEjUqGxCBQzNDVzdLLB0UJicoKSorMVFiRTVMLxJTZD8Bdj4f/EABkBAQEBAQEBAAAAAAAAAAAAAAABAgMEBf/EADARAAIBAgUDAgQFBQAAAAAAAAABAgMRBBIhMUETIlFxgSORobEUMmHB0QUkQlLw/9oADAMBAAIRAxEAPwCkXc5O56+dIE+37a8fqffRJPfuLIuWIaeUBcE+ikY6L5DJAqN2OlOCle/AN6j5mvNZ8z86LuJ2rzQxKXAfu3uGU531HPwwBtmoO34M7qGyFLIzqDnJVepPkPLPWoppo1OhKLsiNDnzNbWjcKHOQrEgHzIxnHzFOOC8Le4lWNNs9T9UeJNEHaFCsZt4kGFSM4HvPj7Tio5pSUSxoN0pVXsvqCWs+Zpaz5mvMUsVs4D1eHTkAiKUg9CFb+VNpVZSVbUCOoOQR8DR32aW+lJpjsMhQfYo1N94rPlrlmPiEFxcOspnaR9ADaEAVNezGNlds7FSy4Fc4zvJrweqrQUKUJ31lfQr7UfM0tZ8zVjSdk0o0j8YjBKl2DIylVRlEpOfqBlPtrZddlxcx91OiGSPVHG+s6sCHWS+kBRmZTg/bXQ8pWus+Zpaz5mrHt+zRFnMU9yFU2zyiUq0YjKSaCZFcZ09T4Z23p0nZmjum0kMa3EiSByZJGVZIY19FEABbvCdQyACPAZIFXaj5mlrPmas1uzFVu4FaUmCa6aLCjDxj0yoLEYLaU8vdmmT8gRS6ZIZ0RG7wqgZrgkQhTIyukaBvWXChc523oCv9Z8zS1HzNWQ/ZM6nD3canGrHdyH0dapk4Gxy6+j13PlW3hvZxE1tKZDIZ0e5TKOAubcgDCmM5U75JdcAbZ8AKy1nzPzpaz5mrW4P2Voom/GmZirMqaAU9RpVJIYbhtCkeymnEeypgwZZ441dkCq2p8A6AxLBRuGbOnHTxoCtkc5G56+dKpbmbgTWVz3LNq2Vg2MZDDIIG/30qAiSMtj21N8eKkW0KspVIwCwOwZjls+7b5VBSdT768zUauzcZ2i15C28vkY3rI6+qkUeT1QdSPP1ftpvzHdZJ7t17soiqF3ZgANm8QAc7UNVJ2P0Kd+fWOREPb4v7l8Pb7qxksd+u5pr/uf5CTk6IJcrCPWVS0p/rAYC+5c/P3VH9okmbvHkiinfZnHmeVvKP7yKiebZA97Lk4AYDOM4wAOnjXNL4z9D1Tf9iv1kb+SuBpdO/eZ0oo6HG5O33GojjESJPIsedCsQuTnpt199H3KMSW9nJMGJDZbUVxsowNsnxz4+NAkdkryRpG5cuwByuMZI9pz41qE7zl4Rzr0VCjTSXc9X+wc/m3CfJmT7XP8AI0K8PniFrIv4xNHIwbUikhJAB6KsNgcn30QdpdyFSGFemS3wUaV+8/KhfgHAZLpiFIVV9Z26D+ZqUWlFyfJrHRcq0aMNcqS/knHvLNny15dsoJUBtR9A7Yz1GQBkdOnlWuK5tQTqu7jII0EjWoUqpKsp2I1ADHQgDIqKHC4nYxwTM7jOkNGFD4+qdROfeK28y8ufigTMgcuTsFIxjG+59tdc6vY8boTyuVtFuyc45xy3ujqlupgwTQvdxaVC5YsuAdwzEHehriHE3WU9zczsg2R2dlbBAyOuw2A+Ap/wLlcXQYxzYC4yWjI3Oenpeym8HBIhIEluAhJwoCFjgnYtuNOeuKmeOxfw1SylbR7Mj34tOdOZpToJKZkb0SepXfYn2U45f7ySeCNZHXD5UqxBTPrFMeqSB1HsrZzJwFrSQKzBgwyrAYzjrkeBqc7PrFDOZFcsUTcFMYLbdcn21JTWTMjdHDSddUpLnUb86R/i0iJFLLkqWbVIx9Zs/aRk+Z3rfyhPC8NwtzO+GOSrSsAc7lsZwzE+eaY80TQy3MjGVhg6cCPONO3XV55rHiXK3dWwuDKCCAQpQgnV08ayn2JN6s7ONq8504pxV9OLbEVJxi4PWeY++Rv51h/tWfGO+lxqD41t6y4w3X1hgYPUYFe8L4dJcSCOMZJ8+gHmfZUlccFhScW5mZpCwUssYKqx8N2ya6OSTseSNGclmW2xDy3LyPrkZnYndmJJPvJ3NKnPFOGvbzGJ8ZBG46EHoRXlaTvsc5RcXZ7jKTqffWNZSdT76UaknAGSdgB40IOuHWneMdR0oo1O3kPZ7T0Htp3fzQSNnvJFAGFURLhQOgH0lPYbVCktuDl0jMhIOzOuMr7Qq6gPbk0OVnfU6t5Vl+ZYvZxBGBM0bM2SoOpQuPWO2GOetAvF5tc8rfWkY/aaP+zxdFo7+bs3+FR/Kgjlu0726iQ7gsC3uG5+6uMHac2+D6GIi3QowXN/uGXNZ/F+HRwjq2lPkMt9u1D/AGf2mu7DeEalvj0H3097S7rVNHH9RCT72P8AICn/AGcQhIZp26E4+CAk/afsrKeWjflnWSVTHKPEf2RAc93eu7ceCAL8tz9poi4wos+GiMbPJhT7S27fYMUJ8DjNxeR6t9cmpvnqNTnabdZlij+qpY+9j/ICtNd0Ye5yhP4dXEcvRe+/0IzkODVeIfqgt9mP4047RLvXc6R0jQD4nc1JdmVp+WlPTZAftb7MfOg/iFwZ5nfqZHJA952H3VVrVb8I5z7MHGP+zv8AIPuWT+K8OabxIZ/eei/cKDuWrcz3kYbfL6mJ8cbnPvNFnPkghtIoF8SB8EAz/mIqP7MrTMssn1VCj3sf5CsRdoSn5PTVhmr0sPxFK/3Zr7SrrVOifUTJ97HP8BUpyOvcWUs58SW+CAgfaTQZzDed9cyuNwXOPcNh9go05lP4vw2OLxYKv/c1JRtCMPJmjUzV6tfwnb7IArK3MsiIOrsBn3nrRr2l3ACwQr03b4DCr/Gojs/tNd2G8I1LfHoPvrVz1d95duPBAF+XX7TW33VUvBwh8PBylzJpfIIuTIRbWclyw9JgSPcvQfFv4UEcP4g0UyzbMytqOfE+OfnR3zee54fHENs6F+QyfuquMUo915PkuNfS6dOP+Kv7vUk+N8WNzN3jKF6AAb4A9tKo1Oo99KuyVlZHz5yc5OUt2J+p99SVoO4TvT675EXsHQv/AAHtyfCrvTsFgB1C8nBByCFUEU5bsVUjB4jdEH3fzoywaWpQfA7wQ3Ebt6obD/2Ts3+UmtHELQxSyRt1Ryp9uDjPuNXPwfsSt5u+zdSju5mjGFXcLjc/Oh/mvlAw8bt7YTSKJ1jHfLsx20k7bf0RVMGHBh3fCif/ANbn55qD7NYAZ5GPVY9vicVZHNHZV+K2lxcLf3TGKJnCk7HSM4O9O+H9i0Z0zC+uBIyglsLncDx8a4dJ2kr7n0fxsc9OVtIaFRcyW7G4nmmVlXUVjB21kbDT5jxJFEaQsnCQsSlmdOijJ9I74Ao9u+w2KRtUl9cO3myqapPlu4lkmgthNIkcsyIdJ6B2CkgfGrKm2kvBmnioRnOVn3J+uo+5bCW93Crn09w5zspbovvHj7TWXO9nK96QEYkqNO3gB5+yrV//AADbf9XN/gSveMdjEzRFIeIykY/Jyr6LewsrbD4GtODzZkclXj0nSa5urAfYxd3w1hD6Z0MMrvqYnBIx1oX5c4R/xUCMPpFJkcfVAxpUjzzufeK0WthfRXRsIzIk5k0GNWxv5+7G+fLerf4B2GIi6p7ybvSN+4wgGeo1MGLe/b3VlU2r67nWpi4TcHl/LwVX2jXeq5VP+WmPidz/AAqb5OQx8PkdAWdtZwNzkDAFEnOfYi6o81nPJMwGTHNgu+PquMZOPAj41Cdj3Jpv4rg/jU0Gh1GI8YbUDuc+O1HS7FFCnjEsRKrJb39gKsOGASwRy7O8i5U/0V8mHm3l4YHnRP2gW0kskSgERqrMzkeiuSMkn2AdKP27BYM5/HJ85znSuc+eaDu03s9vLKESm6a6twcNkFShPQldRBHhnPwquDclIxDEQjSlTtvb6eRn2cxJi4kQHBcKFPUKASM+05+yg+/tmUPJOpWSRsqpyD1yzEeXgPP4UZ9lnIN1fapkna2gB0lwCTIR1CjIBA+seh896sO77CrR8sbq6Mh/pOUbf2jQCfnVjBqTfklTERlRjC2qv6ald86IbmziliBZQwYgb7EYPTyNB9ja90pmlXGxESsPXbzwf6K9c+eKOF5AurLidvZtcOsNyx0TRbatIyfQJwGG2Rv1G9G1z2FQyMWe9uGY+LKpPzNSEHFW4LiMRGrLqW7re3qc+R9R76VX+OwK2/6ub/AlKup4zX2G813l5c3KXM7SqkQKhgux1YzsB4VNdunMFzZ2sD20rRM0xViuNxpJxuD40F/g3/nd3+pH79EP4SX5nbftB/cagJ/sRvpJ+HGWVi8jzuWY9SdvKojnC173jMD59K2mg281lyPsZM/E0+7Av0Sv65/vqfltY3lM/dr3p9FnPX0DsPcDuPfXGvXhRjmnsFq7G7tI/Rd7+zP+6amuF/kYv1a/cKC+cLk/iHEYz/0rkfI0acL/ACMX6tfuFTD4iNeGeOxWrHLl/wBpPFFlkUXkgAdgNk8Cf6tQPJ36Qs/2qL/UWrY7U+zOzs7Ga6i73vQ6+s+R6bgHbHtqp+Tf0hZ/tUX+otdyHXHM07R2dw6HS6wuykeBCkg/Ohnsd45Pd8OWW4fvJO8ddRABIB2zjAot4xZd/BLDq095GyasZxqBGcZGcZ6ZqH5H5YXhlmLdXMuksxbTpLE77Lk4+dADNvZKeZ5HwMrZK3xJ059+K2dufHp7Swja3kMbPOqFl640u2x8N1FQ/IvG3u+YbyR4mi0wd2EcYYBWXGoeZzn4it34R/6Og/al/wBOWgDrka/e44fazSnVI8Klj5nHWhjsttVivOMIgwouwQPLUGb7zU92Y/oqy/ULUR2d/n/GP2lP3DQDHtK5lubXifDIoZCsc0gWRMAhwXRd8jPRj0om7S0B4Veg/wDIat3HeUbe7ube5mDF7Y5jAOFzkMCR44IFDvbbxKeLhsiQwM6yDTLICMRLtklepz0z0HU0BOdm1ssfC7NVG3cqT7SdyfmaBuUearqXmK6tnlJgHeBY9tK6CMY8j/OrA5B/Rtp+oT7qqXkP/wB03f8Aan+8UAcdtszxcPW4iYpLBOjRuMZUnKHGf6rGm/YZx+4vLOZ7mVpXWfSC2NhoQ42A8Sa29vX6Ik/WR/vCoj8G78xuP2k/uJQDLtx5svLO6t0trh4leHLBQu51EZ3B8KVQv4R/57a/qP8AvalQGX4N/wCd3f6kfv0Q/hJfmdt+0H9xqH/wb/zu7/Uj9+iD8JL8ztv2g/uNQEt2A/opf1z/AH0UzyL3syAjIKsRj6w/8UL9gH6JX9c/317PxPRx+eEnHe2sZHvXWNh8R8hXmxdPqUmiXtqbeeIWa0nCD0nt5F9+VP8AKjfhR+hi/Vr9wofuxrjYYIx0yOtEPDpA0SEbDSNq+V/RqjWak/U61NdUcfcc4zcSPLHJPM6d4fQaR2XZjjYnG1Lk39IWf7VF/qLXQ8vYzwxmLFJckkn6U+Nc8cnfn9n+1Rf6i1945nW/NEzJZ3LoSrLA5UjqCFOCKDOwvj1xeWMjXMhkZJygZuuNKHBPjuTRbzDIJoJoEOWkiZAfAFlIGT76AvwdIitjcqwIIu2BB8CEjyD7aAIVt1XmAsBu9hlvbiTA+yh38I/9HQftS/6ctZc8cypYcetJZdontjG5+qGdsN8CB8M0bc08uW3FLYRSktGWDo8bDIODgqdx0JHxoDR2Zfoqy/ULUR2d/n/GP2lP3DRJcXNtwyzGthHBAgVcnc4GwGfWY0Adg3EmuW4lOwwZbhXx1xkMcZ8cDagGHbnfyw3/AA4xSOhyfVYjPpp1x1q2uORBradWGQYnBH901GcxcnWt7NDNcKzNAcoAxA6g7gddwKb9ovM0NlZTNI4DvGyxpn0nZgQMDrgdSaAcdnp/9Ms/2dP3RVT8h/8Aum7/ALU/3ijDsR5riubGO2LAT266ChO7KPVZfMY2PkRRHw3ki1hvpb9A3fSgggt6IzjUVHmcUBA9vP6Ik/WR/vCoj8G78xuP2k/uJUb+EHzZGY0sImDPr1zYOdGn1VP9Yk59mPbUl+Df+YXH7Sf3EoAY/CP/AD21/Uf97UqX4R357a/qP+80qAqm2v5YmYxSPGTsSjFSd/HBr284pNKAJZpJADkB3ZgD5gE9aaydT76xoB9a8XuIl0xzyov1UkZR8gcVKcr8ekjvoZ5JGdgwUs7Fjg7bknOBnNDte0I1dWOuJOHuSrtK5Rt8LhRv7d28fOqu7T+X71buJbBrjS8RJRJWABQ7kksAMhl99WVyLxMXHD4JNzmMKxz4j2fE0/u2yRjbHX21mNKEPyqxmEm46lQcI5Dvntu+n4nPbtuWRmchAOutu8GDjfpVgcA5LtLNPoI114/KN6TN7yegPsqZljGD4HG4IyCPap2Ioev+LushTIYdFIGBkeB38T5Vs0TM1wMhVYr3mGDEaumMqfIkfxqB4nyTE00k6SXEfeZLxwysgLH/AOQaT62PPY02jPeCPvG3QgsgPo6t9x0JwSetFlpcgigOeuf+Vrq2YSySvcwHZJmLMR/VfJOk/YagOGcwXVuMQXE0S/VSRlH+EHFdQXVtqDMgVgwwY29WT37HHvwfb7Ka5o7PklLycPBWRfytm/rr7Y9/SB8vkfCoUrziPFJrhg080kpHQyOzYz5ZO3wryy4nNFkRTSRg9dDsuffgjNNnQgkEEEHBB2IPkRXgoC8uVeVDdR8OkN5e6Z45TNi4b1k04C+Q9bzplwjs0t5prJLiSdpZ4Z5JjrGcxtGq4yCf6Tdc9BUt2a8wLBwHvSQDb3GjPkGdCf8AK5oneZf94oolGBHYvt7XfP8ACgKe4lynDBFwaaN5Ve8P0hD407xD6PAyp9M+fhUhzwt1FxROHRX92IpGjTVJMzEd4QCTgjUBnoaIOJ8Cmn4fwKaNQY7YK0pyBpDNDjA8ehqO7Y+W3PFYp5j3dtPJFF3uRlfrHHhgZOT5UBlx3s84bHKkEcs6TLdRRPHKy6pkk0Zki26DV62MZVxjxp1Y8s2K8U/2ZbT38ZXUZsShVOEUqV0+O++R4UW8dsCFtTdkPNBfwpaztpDzITHqJA97ZH9UNSktrv8A3gikmVBb6JEgYY1H0ELasbncHrQFH8+XNu1yq20l04jyjm6cOdQYj0CCfRxSp52qWt2t/rvERWcZj0YAKBiFJC+NKgAuTqffWNZSdT76xoBUqVKgOpeQODLbWqW6tq9BX1jfLH0ts5GN9vZU68gyT4VRHY9zd3FyIrid+6ZQkSEFhqZgAAf6I+yrwubQtuCQM4IFUzZICO1HnMWkQSM/8Q4Ojx0DxY/wHifdVWWvaJdBh3umRMYZQNJPtDAbN7cfCm/acrjidyHGPSGOuNOkacZ9n25obt4S7Kg6swA+JxUNHTE/L/eqrxvglQcMD4gEZOeuKccJ4bMqkTAHfbB8Pb4U/uoj6SqRpIx6LYZdsZU1kkjhRsennk/GhD03GnYq4z5Ln7qjruOGaRXeOTWnqvgoR8dsipNJ3O5U7H/7tSlvgOuR/cNUFX9p9pYzQS3LRzpOPQWTumUMwOwfIwQcH0vtqoeE3CRzRvIgkjVwXQ/0lB3HxGa6R5iu7O5geC4lUIwAOQVIPUEZHUHGKpLtD5TjsHi7mZpUlViNS4K6cDcjY5z5CoUtTjfIFhET9EmL26hjgxn6NNIZ9G+xID7+0VhxflPh8gbRaJEbbiUNudJOJVYw6tY9okI+HWoLjfNcC/7Afvg4twe/CtkptCAWHmBq+Rog5h5msraOVxdRzfjHEYbhViOoqiGHVqx5CIn4gUBB84cr2kVrxd44EVobmNYiB6imOEkD2ZY/OiKz7PbNo7Gb8WjKm0fvhg+k5jRkY79QQ/zqJ7RuNWi2N/3d1FM17OkkaRnJAVY1Ory9Qn4ipzgXO9qndwtcxBG4ZGCdQwsiagVPkSG6eygGHL/Jlg0VjaSWyu91ZvK1wWOtGAj9XyGZD8qy4HyNZXMdvItsgWXhhPQ/lcoNfX1tzW7lzmix7qwvHu4k/FbJ4pISfpNREfqr4/kz8xTDlPnyCHhfDkMqCRbhI3XO6oGbLMPBcYPyoCv+0vhcNs1jHFGqMbSN5cdWdtyW9tKl2v8AFo7nijvC6vGqoqspyDgeHzpUBH8l22p7hjCkypHkq2Mgl1A058STj41J8w8smQKLXh8sUmS0hMildJzjT6RAGQfdj27MuQIQ00uoXBAUbQSaNWXACsdS51HYDzotYKR3UkPEkKlxIsGsgknKrnXggLqxsdqAAW5QvAGPcN6J9JcjUu2dxnrjw6+ytjck3wH5Bs7eiCCd9WNs+Ok489sZotHGYLdQZzxJe8Uq6szb4JyImZs6lJTJ8dumaBJePXOTi5nO537x9/tzQDW/sZIJCkilHXBxn5EEV1jyxxAXNtFMP/liVj78b/bmuSZ52c6nZmPmxJPzNXB2J8740cPkHixifPX+kUI+ZBB9mKAj+37hWi5gnx+VjKn3oR/Bh8qrzl1sXducasTxnHn6Q2+NWZ+EAjq1qMnu/pD/AHsrkk/2SMfGq65S4nHbXcU0qF0RskDqNjggeJB3oDpjiM321lcF11Bc4IGGXBK7fVPWhzgvGYL2USwOjEY1bnXjJwCpwQMkmie7PUgZPs60T4BqXjA93sO1bRxgeyo22IY5K4bocjf/AMU2ubZjK7ADRpA/vDfp7jVITT8Tzp04O++T0GOoGDk5xttQ3z5ymnEY0Vm7tkYsjhQ2NQwQRkbHA6HwFS/BoEVTpUA53/8App9IuQR50ByjxKyaCWSJxh43Kt7wcbeym1WF2z8K0XaTgYFwm/8AbTCt9hX51XtQoZ2/NNqqW+bXU8ZRZCQuJIwpV1Pnqzt0wd8npU7rtykVxLwx5O80sSmklyQ5bKruFO7BseGCBgVWGKtjlk3BtYtF1oAhyMRBlbGsCIENrMqkFsAdD44GQInh3EP+HSKXh8z9SQIAUTvHd0dBjU2QQoUkAgHc+G5HiGv/ANKlUFcGPudTIdWoNvhnUBTknT0x03qSg4bfByGubcB9ndFGfSPdyMDjqyoMsfRJCDOa9Sxvz6IvIcho3UaM7EuwJIHgUGwzknHhuAB81SI0sZjtWtUK5VWUgvkk6snqOmMdKVSPaBerJJb4YFlj9MAbai7ZYNn0gxyaVARXL9w6NKUkkTK6SY8eLDrn7Mb56VLvxm8K/l7kEnJGnqQeuwGNsH3moHhEMbO/e3BtxjYhGbVv0wpGPOpKa1twpK8SdiBsvcyDJ8BnVtv40ySeqNKrTjo1qaeIcUWcIss8zrHnuwwHoZ0gjbrkKN/YKhrtUB+jJIx1Ix9laKWaliuV1sKnnBeItbzxTp60ThwPPBzj4jamVS/KaobqNXtjdBm0iESGPUx6ZYKdh47VTBf3ahy6eIWaCDBYlZIyxwCMY3PtRvuqieK8m3tufpLd8eajWP8ALnb310hdXMioqKqRhVACjJC4AGF6bDp0qLfV4tv51SFL9mXMMVjcO8ytlk0qwXVp3ycr13HlV2cv8w29x6cEiPjJIUYIJ6ll65PnTOC6LZydwcbGoTjFnDqMjIoddxIPRYZz0cYP21AWIojk3OzedQXFZWgdcDUjv6XsyANvkD86juXWl0sG1scgrrbfB8Cevh45ogltw6FG8fHxB86MGu3Gl/Yw/wDFP8VBcGDKGhkJLoSQxOcgnPX2fdip1DkUKCPaVwwTWM66AzKvex+YK41af7v8a50rrO8QFTkZA6jzGMMPipNcw8z8HNpdSwHcI3ot9ZTup+Ix9tANLKSME94pYEYGDjG/X5Vv72DH5Njt9bHn/wDyo6vc1LG1OysSRnt8Y7p+vXUM9PGklxBkfRNgHpq67+J8sZGKjaVMpeo/CHVw8ZZe7UqPHJz4/wAqVN06j30qphu4ZdnVkZZLhe5hl9BciZtIX6RfSHonOOpG2wPuoni4Fg6W4ZbL1IZ5m9IKN8DRnG3wyKCOUbqON5TJai6GkYUkDSQ4Odx0OMEeIJFS0l1ZtnTw5yxUneU4BOdOw6LnPvx4YqXRVCT4JTijRwKkl3w6JY8qhKuGZSQxBCBQMHQx3O/31xxCRGlkaNdCM7FF+qpJIHwGBRTzI0Uy/Q2kkcpcEyPLryoXZT7sY+Gds4ocPCpfBCem48c+VLovTl4GNTHKHGRZ3kNwVLCNslR1IIIOM+ODTF+HygFihwBkn5fzFNaplprc6Ebn2yl9IXCLnwfKkfDFQ3FO0ayjbSGebzMajA+LEZ+FUpSoQvnhPNFlMMxzKnmsh0n7dj8DUhbQrNIpDI6g6jpYN0xp6HzOfhXO9SXLvF3tbiOdCRoYagP6S59JfiKA6YhtgVI8GyNvLpUTyTL9AYTnVA5jbIx03GPMYPWpzhNzHNEkkTB0ZQQw/j5H2VH23DZI7uaQfkZUUkZGzjbOOu48c+VAbuMxNp7xPXT7RW/hl6siBxsD9h8RTgGom24d3czAfk5MMB5MDnFUhNP8Kprtd4QWjjudOHiYwyj+rnMTe7GR8qtG/wCNRwjL560AdpPG1ubCQoCFBQhgfWGrG+PaahSmKVKlQHtZRrkge2vB7adRGLUNpOvmv8qjNJXNLphyPJsfI0qdTmLvG2f1z4jz91eUuVx13GolKsSCRv8AxrwTsOjH5msZOp99Y1TN2be/b6x+ZpC4b6zfM1qpUF2bprp2yWYnPtrTSpUDdxUqVKhBUqVKgHFpfSRHMUjxnzRip+YNX32V8fe7svpXLyxOUZmO5B3Unz2yPga58ou7PucBw55S0ZkWRANIYL6Sk4OSD5n50B0SK8dsAnyGaDuG84S3FkLqOER5dlKsSw26EHC5HWp/h87uQxfK6QcYGDmsTqKLSfJVG6uDV7y9JcsAzDTggqwyN/Lf2fdTTnHggisbqMbgQq4OMeqxzt4UfDY1B87FBbSM7KqmKSMljgZYZUf4lA+NbMnNNKlXooU8p3YWUkhzHG76SM6FJxnpnHToaIOU+CJNDI0kDy5cKhjdVZNIy+Q3o7hkxk+B60S8I4EYS/cxXUesYb/iIQHVckgkZO+V8PjQFcXCMJDqUqdR2YYI36HPjSok577zvYe8WZQFIUSsjH1jnBUnbPnvSoAUk6n31jWUnU++saAVKlSoBUqVKgFSpUqAVKlSoBUqVKgLp7N+LibhpiffuG0OB1Ctkow9x1D4UWcHkJChQSowMgEAqR9mMVVXYxxDRfNEfVmjIwfEr6Q2+dXzCua51KSna/DuaUrJryRamQHTs2Oh8fjQj2vGZeHEqRpMgEox1U9MZ6YYD50fLH6VNuYuELdW0tuxwJFIBxnSfA49hxXUwcqUqsTmTspltbaSfv0k7sZKhCDjxOSfDrQjbcaCqo7iJiowGK7nx39uTRfqG2tkZ2XHFSJIzbQSadXpOp1HV1yQfDAx5YPmal+HcXackJZ2pYRaGJGCwIC56+tt4VosLmB11Otsh1Y0lTsNtxg7+PlTmO4tiMn8Vz7VbYDPhnfOB4itqC8nGVVrgiuZJHLRhreO3ABwsfQ5bOTuenSlWjjZTUmgwnrnugRnDbEg+JFKsNWZ1g21dkcsLMxCqWO5wATsPHas/wDZ8v8Ay5P8DfyrZaTmOTVpz1GDkZ39mDTtuLsesZ/xyfzqGiLmhZThlK+8EffWupOa/wBW7Qg+8ufPzPnvTe9lDkFYgmBjC5336nNANKVZaD5GloPkaAxpVloPkaWg+RoDGlWWg+RpaD5GgMaVZaD5GloPkaALey7hksvEIXiX0YmDyN4Ku43PmegFdGQkjoPnVFdivETHdvCcgTJ/mTJH2FqvSI1QZaa2xGsSK8U0IY3cCurIwyrAqw8wRg/ZXKnMHCmtbmWBtzG5GfMeB+Iwa6xfeqV7deBlZIbpRs47t/YV3X5rn/DUKV7yy4FwpZ1T0W3dQwyVIAwSBnfbJ60caoV1yf8AAGPdX+gk3OQfSGcK/hjPTNVqoIIIByNxtU3/AL232rX376vcPLHTGOg+FAbeb0jEkXd9xjTv3Ksud+rqxOCR09mKVRl/xKecp3zs5QYUkbgZz1xvv50qA//Z"/>
          <p:cNvSpPr>
            <a:spLocks noChangeAspect="1" noChangeArrowheads="1"/>
          </p:cNvSpPr>
          <p:nvPr/>
        </p:nvSpPr>
        <p:spPr bwMode="auto">
          <a:xfrm>
            <a:off x="109538"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6" descr="data:image/jpeg;base64,/9j/4AAQSkZJRgABAQAAAQABAAD/2wCEAAkGBxQTEhUUExQWFhUXFiAbGBcXGBwcHhkgHiAcICAfGRocHyggHh0lHBwbJjEiJSkrLi4uIB8zODMsNygtLisBCgoKDg0OGxAQGzQkICQsMC0sLCw0LCwuLDQ0LCwsLC8sLCwsLCwsLC0tLCwsNCwwLCwsLC4sLCwsLCwsLCwsLP/AABEIAOAAqAMBIgACEQEDEQH/xAAcAAABBAMBAAAAAAAAAAAAAAAGAAQFBwIDCAH/xABLEAACAQMCAwQGBAoHBwQDAAABAgMABBESIQUGMQcTQVEiMmFxgZEjUqGxCBQzNDVzdLLB0UJicoKSorMVFiRTVMLxJTZD8Bdj4f/EABkBAQEBAQEBAAAAAAAAAAAAAAABAgMEBf/EADARAAIBAgUDAgQFBQAAAAAAAAABAgMRBBIhMUETIlFxgSORobEUMmHB0QUkQlLw/9oADAMBAAIRAxEAPwCkXc5O56+dIE+37a8fqffRJPfuLIuWIaeUBcE+ikY6L5DJAqN2OlOCle/AN6j5mvNZ8z86LuJ2rzQxKXAfu3uGU531HPwwBtmoO34M7qGyFLIzqDnJVepPkPLPWoppo1OhKLsiNDnzNbWjcKHOQrEgHzIxnHzFOOC8Le4lWNNs9T9UeJNEHaFCsZt4kGFSM4HvPj7Tio5pSUSxoN0pVXsvqCWs+Zpaz5mvMUsVs4D1eHTkAiKUg9CFb+VNpVZSVbUCOoOQR8DR32aW+lJpjsMhQfYo1N94rPlrlmPiEFxcOspnaR9ADaEAVNezGNlds7FSy4Fc4zvJrweqrQUKUJ31lfQr7UfM0tZ8zVjSdk0o0j8YjBKl2DIylVRlEpOfqBlPtrZddlxcx91OiGSPVHG+s6sCHWS+kBRmZTg/bXQ8pWus+Zpaz5mrHt+zRFnMU9yFU2zyiUq0YjKSaCZFcZ09T4Z23p0nZmjum0kMa3EiSByZJGVZIY19FEABbvCdQyACPAZIFXaj5mlrPmas1uzFVu4FaUmCa6aLCjDxj0yoLEYLaU8vdmmT8gRS6ZIZ0RG7wqgZrgkQhTIyukaBvWXChc523oCv9Z8zS1HzNWQ/ZM6nD3canGrHdyH0dapk4Gxy6+j13PlW3hvZxE1tKZDIZ0e5TKOAubcgDCmM5U75JdcAbZ8AKy1nzPzpaz5mrW4P2Voom/GmZirMqaAU9RpVJIYbhtCkeymnEeypgwZZ441dkCq2p8A6AxLBRuGbOnHTxoCtkc5G56+dKpbmbgTWVz3LNq2Vg2MZDDIIG/30qAiSMtj21N8eKkW0KspVIwCwOwZjls+7b5VBSdT768zUauzcZ2i15C28vkY3rI6+qkUeT1QdSPP1ftpvzHdZJ7t17soiqF3ZgANm8QAc7UNVJ2P0Kd+fWOREPb4v7l8Pb7qxksd+u5pr/uf5CTk6IJcrCPWVS0p/rAYC+5c/P3VH9okmbvHkiinfZnHmeVvKP7yKiebZA97Lk4AYDOM4wAOnjXNL4z9D1Tf9iv1kb+SuBpdO/eZ0oo6HG5O33GojjESJPIsedCsQuTnpt199H3KMSW9nJMGJDZbUVxsowNsnxz4+NAkdkryRpG5cuwByuMZI9pz41qE7zl4Rzr0VCjTSXc9X+wc/m3CfJmT7XP8AI0K8PniFrIv4xNHIwbUikhJAB6KsNgcn30QdpdyFSGFemS3wUaV+8/KhfgHAZLpiFIVV9Z26D+ZqUWlFyfJrHRcq0aMNcqS/knHvLNny15dsoJUBtR9A7Yz1GQBkdOnlWuK5tQTqu7jII0EjWoUqpKsp2I1ADHQgDIqKHC4nYxwTM7jOkNGFD4+qdROfeK28y8ufigTMgcuTsFIxjG+59tdc6vY8boTyuVtFuyc45xy3ujqlupgwTQvdxaVC5YsuAdwzEHehriHE3WU9zczsg2R2dlbBAyOuw2A+Ap/wLlcXQYxzYC4yWjI3Oenpeym8HBIhIEluAhJwoCFjgnYtuNOeuKmeOxfw1SylbR7Mj34tOdOZpToJKZkb0SepXfYn2U45f7ySeCNZHXD5UqxBTPrFMeqSB1HsrZzJwFrSQKzBgwyrAYzjrkeBqc7PrFDOZFcsUTcFMYLbdcn21JTWTMjdHDSddUpLnUb86R/i0iJFLLkqWbVIx9Zs/aRk+Z3rfyhPC8NwtzO+GOSrSsAc7lsZwzE+eaY80TQy3MjGVhg6cCPONO3XV55rHiXK3dWwuDKCCAQpQgnV08ayn2JN6s7ONq8504pxV9OLbEVJxi4PWeY++Rv51h/tWfGO+lxqD41t6y4w3X1hgYPUYFe8L4dJcSCOMZJ8+gHmfZUlccFhScW5mZpCwUssYKqx8N2ya6OSTseSNGclmW2xDy3LyPrkZnYndmJJPvJ3NKnPFOGvbzGJ8ZBG46EHoRXlaTvsc5RcXZ7jKTqffWNZSdT76UaknAGSdgB40IOuHWneMdR0oo1O3kPZ7T0Htp3fzQSNnvJFAGFURLhQOgH0lPYbVCktuDl0jMhIOzOuMr7Qq6gPbk0OVnfU6t5Vl+ZYvZxBGBM0bM2SoOpQuPWO2GOetAvF5tc8rfWkY/aaP+zxdFo7+bs3+FR/Kgjlu0726iQ7gsC3uG5+6uMHac2+D6GIi3QowXN/uGXNZ/F+HRwjq2lPkMt9u1D/AGf2mu7DeEalvj0H3097S7rVNHH9RCT72P8AICn/AGcQhIZp26E4+CAk/afsrKeWjflnWSVTHKPEf2RAc93eu7ceCAL8tz9poi4wos+GiMbPJhT7S27fYMUJ8DjNxeR6t9cmpvnqNTnabdZlij+qpY+9j/ICtNd0Ye5yhP4dXEcvRe+/0IzkODVeIfqgt9mP4047RLvXc6R0jQD4nc1JdmVp+WlPTZAftb7MfOg/iFwZ5nfqZHJA952H3VVrVb8I5z7MHGP+zv8AIPuWT+K8OabxIZ/eei/cKDuWrcz3kYbfL6mJ8cbnPvNFnPkghtIoF8SB8EAz/mIqP7MrTMssn1VCj3sf5CsRdoSn5PTVhmr0sPxFK/3Zr7SrrVOifUTJ97HP8BUpyOvcWUs58SW+CAgfaTQZzDed9cyuNwXOPcNh9go05lP4vw2OLxYKv/c1JRtCMPJmjUzV6tfwnb7IArK3MsiIOrsBn3nrRr2l3ACwQr03b4DCr/Gojs/tNd2G8I1LfHoPvrVz1d95duPBAF+XX7TW33VUvBwh8PBylzJpfIIuTIRbWclyw9JgSPcvQfFv4UEcP4g0UyzbMytqOfE+OfnR3zee54fHENs6F+QyfuquMUo915PkuNfS6dOP+Kv7vUk+N8WNzN3jKF6AAb4A9tKo1Oo99KuyVlZHz5yc5OUt2J+p99SVoO4TvT675EXsHQv/AAHtyfCrvTsFgB1C8nBByCFUEU5bsVUjB4jdEH3fzoywaWpQfA7wQ3Ebt6obD/2Ts3+UmtHELQxSyRt1Ryp9uDjPuNXPwfsSt5u+zdSju5mjGFXcLjc/Oh/mvlAw8bt7YTSKJ1jHfLsx20k7bf0RVMGHBh3fCif/ANbn55qD7NYAZ5GPVY9vicVZHNHZV+K2lxcLf3TGKJnCk7HSM4O9O+H9i0Z0zC+uBIyglsLncDx8a4dJ2kr7n0fxsc9OVtIaFRcyW7G4nmmVlXUVjB21kbDT5jxJFEaQsnCQsSlmdOijJ9I74Ao9u+w2KRtUl9cO3myqapPlu4lkmgthNIkcsyIdJ6B2CkgfGrKm2kvBmnioRnOVn3J+uo+5bCW93Crn09w5zspbovvHj7TWXO9nK96QEYkqNO3gB5+yrV//AADbf9XN/gSveMdjEzRFIeIykY/Jyr6LewsrbD4GtODzZkclXj0nSa5urAfYxd3w1hD6Z0MMrvqYnBIx1oX5c4R/xUCMPpFJkcfVAxpUjzzufeK0WthfRXRsIzIk5k0GNWxv5+7G+fLerf4B2GIi6p7ybvSN+4wgGeo1MGLe/b3VlU2r67nWpi4TcHl/LwVX2jXeq5VP+WmPidz/AAqb5OQx8PkdAWdtZwNzkDAFEnOfYi6o81nPJMwGTHNgu+PquMZOPAj41Cdj3Jpv4rg/jU0Gh1GI8YbUDuc+O1HS7FFCnjEsRKrJb39gKsOGASwRy7O8i5U/0V8mHm3l4YHnRP2gW0kskSgERqrMzkeiuSMkn2AdKP27BYM5/HJ85znSuc+eaDu03s9vLKESm6a6twcNkFShPQldRBHhnPwquDclIxDEQjSlTtvb6eRn2cxJi4kQHBcKFPUKASM+05+yg+/tmUPJOpWSRsqpyD1yzEeXgPP4UZ9lnIN1fapkna2gB0lwCTIR1CjIBA+seh896sO77CrR8sbq6Mh/pOUbf2jQCfnVjBqTfklTERlRjC2qv6ald86IbmziliBZQwYgb7EYPTyNB9ja90pmlXGxESsPXbzwf6K9c+eKOF5AurLidvZtcOsNyx0TRbatIyfQJwGG2Rv1G9G1z2FQyMWe9uGY+LKpPzNSEHFW4LiMRGrLqW7re3qc+R9R76VX+OwK2/6ub/AlKup4zX2G813l5c3KXM7SqkQKhgux1YzsB4VNdunMFzZ2sD20rRM0xViuNxpJxuD40F/g3/nd3+pH79EP4SX5nbftB/cagJ/sRvpJ+HGWVi8jzuWY9SdvKojnC173jMD59K2mg281lyPsZM/E0+7Av0Sv65/vqfltY3lM/dr3p9FnPX0DsPcDuPfXGvXhRjmnsFq7G7tI/Rd7+zP+6amuF/kYv1a/cKC+cLk/iHEYz/0rkfI0acL/ACMX6tfuFTD4iNeGeOxWrHLl/wBpPFFlkUXkgAdgNk8Cf6tQPJ36Qs/2qL/UWrY7U+zOzs7Ga6i73vQ6+s+R6bgHbHtqp+Tf0hZ/tUX+otdyHXHM07R2dw6HS6wuykeBCkg/Ohnsd45Pd8OWW4fvJO8ddRABIB2zjAot4xZd/BLDq095GyasZxqBGcZGcZ6ZqH5H5YXhlmLdXMuksxbTpLE77Lk4+dADNvZKeZ5HwMrZK3xJ059+K2dufHp7Swja3kMbPOqFl640u2x8N1FQ/IvG3u+YbyR4mi0wd2EcYYBWXGoeZzn4it34R/6Og/al/wBOWgDrka/e44fazSnVI8Klj5nHWhjsttVivOMIgwouwQPLUGb7zU92Y/oqy/ULUR2d/n/GP2lP3DQDHtK5lubXifDIoZCsc0gWRMAhwXRd8jPRj0om7S0B4Veg/wDIat3HeUbe7ube5mDF7Y5jAOFzkMCR44IFDvbbxKeLhsiQwM6yDTLICMRLtklepz0z0HU0BOdm1ssfC7NVG3cqT7SdyfmaBuUearqXmK6tnlJgHeBY9tK6CMY8j/OrA5B/Rtp+oT7qqXkP/wB03f8Aan+8UAcdtszxcPW4iYpLBOjRuMZUnKHGf6rGm/YZx+4vLOZ7mVpXWfSC2NhoQ42A8Sa29vX6Ik/WR/vCoj8G78xuP2k/uJQDLtx5svLO6t0trh4leHLBQu51EZ3B8KVQv4R/57a/qP8AvalQGX4N/wCd3f6kfv0Q/hJfmdt+0H9xqH/wb/zu7/Uj9+iD8JL8ztv2g/uNQEt2A/opf1z/AH0UzyL3syAjIKsRj6w/8UL9gH6JX9c/317PxPRx+eEnHe2sZHvXWNh8R8hXmxdPqUmiXtqbeeIWa0nCD0nt5F9+VP8AKjfhR+hi/Vr9wofuxrjYYIx0yOtEPDpA0SEbDSNq+V/RqjWak/U61NdUcfcc4zcSPLHJPM6d4fQaR2XZjjYnG1Lk39IWf7VF/qLXQ8vYzwxmLFJckkn6U+Nc8cnfn9n+1Rf6i1945nW/NEzJZ3LoSrLA5UjqCFOCKDOwvj1xeWMjXMhkZJygZuuNKHBPjuTRbzDIJoJoEOWkiZAfAFlIGT76AvwdIitjcqwIIu2BB8CEjyD7aAIVt1XmAsBu9hlvbiTA+yh38I/9HQftS/6ctZc8cypYcetJZdontjG5+qGdsN8CB8M0bc08uW3FLYRSktGWDo8bDIODgqdx0JHxoDR2Zfoqy/ULUR2d/n/GP2lP3DRJcXNtwyzGthHBAgVcnc4GwGfWY0Adg3EmuW4lOwwZbhXx1xkMcZ8cDagGHbnfyw3/AA4xSOhyfVYjPpp1x1q2uORBradWGQYnBH901GcxcnWt7NDNcKzNAcoAxA6g7gddwKb9ovM0NlZTNI4DvGyxpn0nZgQMDrgdSaAcdnp/9Ms/2dP3RVT8h/8Aum7/ALU/3ijDsR5riubGO2LAT266ChO7KPVZfMY2PkRRHw3ki1hvpb9A3fSgggt6IzjUVHmcUBA9vP6Ik/WR/vCoj8G78xuP2k/uJUb+EHzZGY0sImDPr1zYOdGn1VP9Yk59mPbUl+Df+YXH7Sf3EoAY/CP/AD21/Uf97UqX4R357a/qP+80qAqm2v5YmYxSPGTsSjFSd/HBr284pNKAJZpJADkB3ZgD5gE9aaydT76xoB9a8XuIl0xzyov1UkZR8gcVKcr8ekjvoZ5JGdgwUs7Fjg7bknOBnNDte0I1dWOuJOHuSrtK5Rt8LhRv7d28fOqu7T+X71buJbBrjS8RJRJWABQ7kksAMhl99WVyLxMXHD4JNzmMKxz4j2fE0/u2yRjbHX21mNKEPyqxmEm46lQcI5Dvntu+n4nPbtuWRmchAOutu8GDjfpVgcA5LtLNPoI114/KN6TN7yegPsqZljGD4HG4IyCPap2Ioev+LushTIYdFIGBkeB38T5Vs0TM1wMhVYr3mGDEaumMqfIkfxqB4nyTE00k6SXEfeZLxwysgLH/AOQaT62PPY02jPeCPvG3QgsgPo6t9x0JwSetFlpcgigOeuf+Vrq2YSySvcwHZJmLMR/VfJOk/YagOGcwXVuMQXE0S/VSRlH+EHFdQXVtqDMgVgwwY29WT37HHvwfb7Ka5o7PklLycPBWRfytm/rr7Y9/SB8vkfCoUrziPFJrhg080kpHQyOzYz5ZO3wryy4nNFkRTSRg9dDsuffgjNNnQgkEEEHBB2IPkRXgoC8uVeVDdR8OkN5e6Z45TNi4b1k04C+Q9bzplwjs0t5prJLiSdpZ4Z5JjrGcxtGq4yCf6Tdc9BUt2a8wLBwHvSQDb3GjPkGdCf8AK5oneZf94oolGBHYvt7XfP8ACgKe4lynDBFwaaN5Ve8P0hD407xD6PAyp9M+fhUhzwt1FxROHRX92IpGjTVJMzEd4QCTgjUBnoaIOJ8Cmn4fwKaNQY7YK0pyBpDNDjA8ehqO7Y+W3PFYp5j3dtPJFF3uRlfrHHhgZOT5UBlx3s84bHKkEcs6TLdRRPHKy6pkk0Zki26DV62MZVxjxp1Y8s2K8U/2ZbT38ZXUZsShVOEUqV0+O++R4UW8dsCFtTdkPNBfwpaztpDzITHqJA97ZH9UNSktrv8A3gikmVBb6JEgYY1H0ELasbncHrQFH8+XNu1yq20l04jyjm6cOdQYj0CCfRxSp52qWt2t/rvERWcZj0YAKBiFJC+NKgAuTqffWNZSdT76xoBUqVKgOpeQODLbWqW6tq9BX1jfLH0ts5GN9vZU68gyT4VRHY9zd3FyIrid+6ZQkSEFhqZgAAf6I+yrwubQtuCQM4IFUzZICO1HnMWkQSM/8Q4Ojx0DxY/wHifdVWWvaJdBh3umRMYZQNJPtDAbN7cfCm/acrjidyHGPSGOuNOkacZ9n25obt4S7Kg6swA+JxUNHTE/L/eqrxvglQcMD4gEZOeuKccJ4bMqkTAHfbB8Pb4U/uoj6SqRpIx6LYZdsZU1kkjhRsennk/GhD03GnYq4z5Ln7qjruOGaRXeOTWnqvgoR8dsipNJ3O5U7H/7tSlvgOuR/cNUFX9p9pYzQS3LRzpOPQWTumUMwOwfIwQcH0vtqoeE3CRzRvIgkjVwXQ/0lB3HxGa6R5iu7O5geC4lUIwAOQVIPUEZHUHGKpLtD5TjsHi7mZpUlViNS4K6cDcjY5z5CoUtTjfIFhET9EmL26hjgxn6NNIZ9G+xID7+0VhxflPh8gbRaJEbbiUNudJOJVYw6tY9okI+HWoLjfNcC/7Afvg4twe/CtkptCAWHmBq+Rog5h5msraOVxdRzfjHEYbhViOoqiGHVqx5CIn4gUBB84cr2kVrxd44EVobmNYiB6imOEkD2ZY/OiKz7PbNo7Gb8WjKm0fvhg+k5jRkY79QQ/zqJ7RuNWi2N/3d1FM17OkkaRnJAVY1Ory9Qn4ipzgXO9qndwtcxBG4ZGCdQwsiagVPkSG6eygGHL/Jlg0VjaSWyu91ZvK1wWOtGAj9XyGZD8qy4HyNZXMdvItsgWXhhPQ/lcoNfX1tzW7lzmix7qwvHu4k/FbJ4pISfpNREfqr4/kz8xTDlPnyCHhfDkMqCRbhI3XO6oGbLMPBcYPyoCv+0vhcNs1jHFGqMbSN5cdWdtyW9tKl2v8AFo7nijvC6vGqoqspyDgeHzpUBH8l22p7hjCkypHkq2Mgl1A058STj41J8w8smQKLXh8sUmS0hMildJzjT6RAGQfdj27MuQIQ00uoXBAUbQSaNWXACsdS51HYDzotYKR3UkPEkKlxIsGsgknKrnXggLqxsdqAAW5QvAGPcN6J9JcjUu2dxnrjw6+ytjck3wH5Bs7eiCCd9WNs+Ok489sZotHGYLdQZzxJe8Uq6szb4JyImZs6lJTJ8dumaBJePXOTi5nO537x9/tzQDW/sZIJCkilHXBxn5EEV1jyxxAXNtFMP/liVj78b/bmuSZ52c6nZmPmxJPzNXB2J8740cPkHixifPX+kUI+ZBB9mKAj+37hWi5gnx+VjKn3oR/Bh8qrzl1sXducasTxnHn6Q2+NWZ+EAjq1qMnu/pD/AHsrkk/2SMfGq65S4nHbXcU0qF0RskDqNjggeJB3oDpjiM321lcF11Bc4IGGXBK7fVPWhzgvGYL2USwOjEY1bnXjJwCpwQMkmie7PUgZPs60T4BqXjA93sO1bRxgeyo22IY5K4bocjf/AMU2ubZjK7ADRpA/vDfp7jVITT8Tzp04O++T0GOoGDk5xttQ3z5ymnEY0Vm7tkYsjhQ2NQwQRkbHA6HwFS/BoEVTpUA53/8App9IuQR50ByjxKyaCWSJxh43Kt7wcbeym1WF2z8K0XaTgYFwm/8AbTCt9hX51XtQoZ2/NNqqW+bXU8ZRZCQuJIwpV1Pnqzt0wd8npU7rtykVxLwx5O80sSmklyQ5bKruFO7BseGCBgVWGKtjlk3BtYtF1oAhyMRBlbGsCIENrMqkFsAdD44GQInh3EP+HSKXh8z9SQIAUTvHd0dBjU2QQoUkAgHc+G5HiGv/ANKlUFcGPudTIdWoNvhnUBTknT0x03qSg4bfByGubcB9ndFGfSPdyMDjqyoMsfRJCDOa9Sxvz6IvIcho3UaM7EuwJIHgUGwzknHhuAB81SI0sZjtWtUK5VWUgvkk6snqOmMdKVSPaBerJJb4YFlj9MAbai7ZYNn0gxyaVARXL9w6NKUkkTK6SY8eLDrn7Mb56VLvxm8K/l7kEnJGnqQeuwGNsH3moHhEMbO/e3BtxjYhGbVv0wpGPOpKa1twpK8SdiBsvcyDJ8BnVtv40ySeqNKrTjo1qaeIcUWcIss8zrHnuwwHoZ0gjbrkKN/YKhrtUB+jJIx1Ix9laKWaliuV1sKnnBeItbzxTp60ThwPPBzj4jamVS/KaobqNXtjdBm0iESGPUx6ZYKdh47VTBf3ahy6eIWaCDBYlZIyxwCMY3PtRvuqieK8m3tufpLd8eajWP8ALnb310hdXMioqKqRhVACjJC4AGF6bDp0qLfV4tv51SFL9mXMMVjcO8ytlk0qwXVp3ycr13HlV2cv8w29x6cEiPjJIUYIJ6ll65PnTOC6LZydwcbGoTjFnDqMjIoddxIPRYZz0cYP21AWIojk3OzedQXFZWgdcDUjv6XsyANvkD86juXWl0sG1scgrrbfB8Cevh45ogltw6FG8fHxB86MGu3Gl/Yw/wDFP8VBcGDKGhkJLoSQxOcgnPX2fdip1DkUKCPaVwwTWM66AzKvex+YK41af7v8a50rrO8QFTkZA6jzGMMPipNcw8z8HNpdSwHcI3ot9ZTup+Ix9tANLKSME94pYEYGDjG/X5Vv72DH5Njt9bHn/wDyo6vc1LG1OysSRnt8Y7p+vXUM9PGklxBkfRNgHpq67+J8sZGKjaVMpeo/CHVw8ZZe7UqPHJz4/wAqVN06j30qphu4ZdnVkZZLhe5hl9BciZtIX6RfSHonOOpG2wPuoni4Fg6W4ZbL1IZ5m9IKN8DRnG3wyKCOUbqON5TJai6GkYUkDSQ4Odx0OMEeIJFS0l1ZtnTw5yxUneU4BOdOw6LnPvx4YqXRVCT4JTijRwKkl3w6JY8qhKuGZSQxBCBQMHQx3O/31xxCRGlkaNdCM7FF+qpJIHwGBRTzI0Uy/Q2kkcpcEyPLryoXZT7sY+Gds4ocPCpfBCem48c+VLovTl4GNTHKHGRZ3kNwVLCNslR1IIIOM+ODTF+HygFihwBkn5fzFNaplprc6Ebn2yl9IXCLnwfKkfDFQ3FO0ayjbSGebzMajA+LEZ+FUpSoQvnhPNFlMMxzKnmsh0n7dj8DUhbQrNIpDI6g6jpYN0xp6HzOfhXO9SXLvF3tbiOdCRoYagP6S59JfiKA6YhtgVI8GyNvLpUTyTL9AYTnVA5jbIx03GPMYPWpzhNzHNEkkTB0ZQQw/j5H2VH23DZI7uaQfkZUUkZGzjbOOu48c+VAbuMxNp7xPXT7RW/hl6siBxsD9h8RTgGom24d3czAfk5MMB5MDnFUhNP8Kprtd4QWjjudOHiYwyj+rnMTe7GR8qtG/wCNRwjL560AdpPG1ubCQoCFBQhgfWGrG+PaahSmKVKlQHtZRrkge2vB7adRGLUNpOvmv8qjNJXNLphyPJsfI0qdTmLvG2f1z4jz91eUuVx13GolKsSCRv8AxrwTsOjH5msZOp99Y1TN2be/b6x+ZpC4b6zfM1qpUF2bprp2yWYnPtrTSpUDdxUqVKhBUqVKgHFpfSRHMUjxnzRip+YNX32V8fe7svpXLyxOUZmO5B3Unz2yPga58ou7PucBw55S0ZkWRANIYL6Sk4OSD5n50B0SK8dsAnyGaDuG84S3FkLqOER5dlKsSw26EHC5HWp/h87uQxfK6QcYGDmsTqKLSfJVG6uDV7y9JcsAzDTggqwyN/Lf2fdTTnHggisbqMbgQq4OMeqxzt4UfDY1B87FBbSM7KqmKSMljgZYZUf4lA+NbMnNNKlXooU8p3YWUkhzHG76SM6FJxnpnHToaIOU+CJNDI0kDy5cKhjdVZNIy+Q3o7hkxk+B60S8I4EYS/cxXUesYb/iIQHVckgkZO+V8PjQFcXCMJDqUqdR2YYI36HPjSok577zvYe8WZQFIUSsjH1jnBUnbPnvSoAUk6n31jWUnU++saAVKlSoBUqVKgFSpUqAVKlSoBUqVKgLp7N+LibhpiffuG0OB1Ctkow9x1D4UWcHkJChQSowMgEAqR9mMVVXYxxDRfNEfVmjIwfEr6Q2+dXzCua51KSna/DuaUrJryRamQHTs2Oh8fjQj2vGZeHEqRpMgEox1U9MZ6YYD50fLH6VNuYuELdW0tuxwJFIBxnSfA49hxXUwcqUqsTmTspltbaSfv0k7sZKhCDjxOSfDrQjbcaCqo7iJiowGK7nx39uTRfqG2tkZ2XHFSJIzbQSadXpOp1HV1yQfDAx5YPmal+HcXackJZ2pYRaGJGCwIC56+tt4VosLmB11Otsh1Y0lTsNtxg7+PlTmO4tiMn8Vz7VbYDPhnfOB4itqC8nGVVrgiuZJHLRhreO3ABwsfQ5bOTuenSlWjjZTUmgwnrnugRnDbEg+JFKsNWZ1g21dkcsLMxCqWO5wATsPHas/wDZ8v8Ay5P8DfyrZaTmOTVpz1GDkZ39mDTtuLsesZ/xyfzqGiLmhZThlK+8EffWupOa/wBW7Qg+8ufPzPnvTe9lDkFYgmBjC5336nNANKVZaD5GloPkaAxpVloPkaWg+RoDGlWWg+RpaD5GgMaVZaD5GloPkaALey7hksvEIXiX0YmDyN4Ku43PmegFdGQkjoPnVFdivETHdvCcgTJ/mTJH2FqvSI1QZaa2xGsSK8U0IY3cCurIwyrAqw8wRg/ZXKnMHCmtbmWBtzG5GfMeB+Iwa6xfeqV7deBlZIbpRs47t/YV3X5rn/DUKV7yy4FwpZ1T0W3dQwyVIAwSBnfbJ60caoV1yf8AAGPdX+gk3OQfSGcK/hjPTNVqoIIIByNxtU3/AL232rX376vcPLHTGOg+FAbeb0jEkXd9xjTv3Ksud+rqxOCR09mKVRl/xKecp3zs5QYUkbgZz1xvv50qA//Z"/>
          <p:cNvSpPr>
            <a:spLocks noChangeAspect="1" noChangeArrowheads="1"/>
          </p:cNvSpPr>
          <p:nvPr/>
        </p:nvSpPr>
        <p:spPr bwMode="auto">
          <a:xfrm>
            <a:off x="261938"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8" descr="data:image/jpeg;base64,/9j/4AAQSkZJRgABAQAAAQABAAD/2wCEAAkGBxQTEhUUExQWFhUXFiAbGBcXGBwcHhkgHiAcICAfGRocHyggHh0lHBwbJjEiJSkrLi4uIB8zODMsNygtLisBCgoKDg0OGxAQGzQkICQsMC0sLCw0LCwuLDQ0LCwsLC8sLCwsLCwsLC0tLCwsNCwwLCwsLC4sLCwsLCwsLCwsLP/AABEIAOAAqAMBIgACEQEDEQH/xAAcAAABBAMBAAAAAAAAAAAAAAAGAAQFBwIDCAH/xABLEAACAQMCAwQGBAoHBwQDAAABAgMABBESIQUGMQcTQVEiMmFxgZEjUqGxCBQzNDVzdLLB0UJicoKSorMVFiRTVMLxJTZD8Bdj4f/EABkBAQEBAQEBAAAAAAAAAAAAAAABAgMEBf/EADARAAIBAgUDAgQFBQAAAAAAAAABAgMRBBIhMUETIlFxgSORobEUMmHB0QUkQlLw/9oADAMBAAIRAxEAPwCkXc5O56+dIE+37a8fqffRJPfuLIuWIaeUBcE+ikY6L5DJAqN2OlOCle/AN6j5mvNZ8z86LuJ2rzQxKXAfu3uGU531HPwwBtmoO34M7qGyFLIzqDnJVepPkPLPWoppo1OhKLsiNDnzNbWjcKHOQrEgHzIxnHzFOOC8Le4lWNNs9T9UeJNEHaFCsZt4kGFSM4HvPj7Tio5pSUSxoN0pVXsvqCWs+Zpaz5mvMUsVs4D1eHTkAiKUg9CFb+VNpVZSVbUCOoOQR8DR32aW+lJpjsMhQfYo1N94rPlrlmPiEFxcOspnaR9ADaEAVNezGNlds7FSy4Fc4zvJrweqrQUKUJ31lfQr7UfM0tZ8zVjSdk0o0j8YjBKl2DIylVRlEpOfqBlPtrZddlxcx91OiGSPVHG+s6sCHWS+kBRmZTg/bXQ8pWus+Zpaz5mrHt+zRFnMU9yFU2zyiUq0YjKSaCZFcZ09T4Z23p0nZmjum0kMa3EiSByZJGVZIY19FEABbvCdQyACPAZIFXaj5mlrPmas1uzFVu4FaUmCa6aLCjDxj0yoLEYLaU8vdmmT8gRS6ZIZ0RG7wqgZrgkQhTIyukaBvWXChc523oCv9Z8zS1HzNWQ/ZM6nD3canGrHdyH0dapk4Gxy6+j13PlW3hvZxE1tKZDIZ0e5TKOAubcgDCmM5U75JdcAbZ8AKy1nzPzpaz5mrW4P2Voom/GmZirMqaAU9RpVJIYbhtCkeymnEeypgwZZ441dkCq2p8A6AxLBRuGbOnHTxoCtkc5G56+dKpbmbgTWVz3LNq2Vg2MZDDIIG/30qAiSMtj21N8eKkW0KspVIwCwOwZjls+7b5VBSdT768zUauzcZ2i15C28vkY3rI6+qkUeT1QdSPP1ftpvzHdZJ7t17soiqF3ZgANm8QAc7UNVJ2P0Kd+fWOREPb4v7l8Pb7qxksd+u5pr/uf5CTk6IJcrCPWVS0p/rAYC+5c/P3VH9okmbvHkiinfZnHmeVvKP7yKiebZA97Lk4AYDOM4wAOnjXNL4z9D1Tf9iv1kb+SuBpdO/eZ0oo6HG5O33GojjESJPIsedCsQuTnpt199H3KMSW9nJMGJDZbUVxsowNsnxz4+NAkdkryRpG5cuwByuMZI9pz41qE7zl4Rzr0VCjTSXc9X+wc/m3CfJmT7XP8AI0K8PniFrIv4xNHIwbUikhJAB6KsNgcn30QdpdyFSGFemS3wUaV+8/KhfgHAZLpiFIVV9Z26D+ZqUWlFyfJrHRcq0aMNcqS/knHvLNny15dsoJUBtR9A7Yz1GQBkdOnlWuK5tQTqu7jII0EjWoUqpKsp2I1ADHQgDIqKHC4nYxwTM7jOkNGFD4+qdROfeK28y8ufigTMgcuTsFIxjG+59tdc6vY8boTyuVtFuyc45xy3ujqlupgwTQvdxaVC5YsuAdwzEHehriHE3WU9zczsg2R2dlbBAyOuw2A+Ap/wLlcXQYxzYC4yWjI3Oenpeym8HBIhIEluAhJwoCFjgnYtuNOeuKmeOxfw1SylbR7Mj34tOdOZpToJKZkb0SepXfYn2U45f7ySeCNZHXD5UqxBTPrFMeqSB1HsrZzJwFrSQKzBgwyrAYzjrkeBqc7PrFDOZFcsUTcFMYLbdcn21JTWTMjdHDSddUpLnUb86R/i0iJFLLkqWbVIx9Zs/aRk+Z3rfyhPC8NwtzO+GOSrSsAc7lsZwzE+eaY80TQy3MjGVhg6cCPONO3XV55rHiXK3dWwuDKCCAQpQgnV08ayn2JN6s7ONq8504pxV9OLbEVJxi4PWeY++Rv51h/tWfGO+lxqD41t6y4w3X1hgYPUYFe8L4dJcSCOMZJ8+gHmfZUlccFhScW5mZpCwUssYKqx8N2ya6OSTseSNGclmW2xDy3LyPrkZnYndmJJPvJ3NKnPFOGvbzGJ8ZBG46EHoRXlaTvsc5RcXZ7jKTqffWNZSdT76UaknAGSdgB40IOuHWneMdR0oo1O3kPZ7T0Htp3fzQSNnvJFAGFURLhQOgH0lPYbVCktuDl0jMhIOzOuMr7Qq6gPbk0OVnfU6t5Vl+ZYvZxBGBM0bM2SoOpQuPWO2GOetAvF5tc8rfWkY/aaP+zxdFo7+bs3+FR/Kgjlu0726iQ7gsC3uG5+6uMHac2+D6GIi3QowXN/uGXNZ/F+HRwjq2lPkMt9u1D/AGf2mu7DeEalvj0H3097S7rVNHH9RCT72P8AICn/AGcQhIZp26E4+CAk/afsrKeWjflnWSVTHKPEf2RAc93eu7ceCAL8tz9poi4wos+GiMbPJhT7S27fYMUJ8DjNxeR6t9cmpvnqNTnabdZlij+qpY+9j/ICtNd0Ye5yhP4dXEcvRe+/0IzkODVeIfqgt9mP4047RLvXc6R0jQD4nc1JdmVp+WlPTZAftb7MfOg/iFwZ5nfqZHJA952H3VVrVb8I5z7MHGP+zv8AIPuWT+K8OabxIZ/eei/cKDuWrcz3kYbfL6mJ8cbnPvNFnPkghtIoF8SB8EAz/mIqP7MrTMssn1VCj3sf5CsRdoSn5PTVhmr0sPxFK/3Zr7SrrVOifUTJ97HP8BUpyOvcWUs58SW+CAgfaTQZzDed9cyuNwXOPcNh9go05lP4vw2OLxYKv/c1JRtCMPJmjUzV6tfwnb7IArK3MsiIOrsBn3nrRr2l3ACwQr03b4DCr/Gojs/tNd2G8I1LfHoPvrVz1d95duPBAF+XX7TW33VUvBwh8PBylzJpfIIuTIRbWclyw9JgSPcvQfFv4UEcP4g0UyzbMytqOfE+OfnR3zee54fHENs6F+QyfuquMUo915PkuNfS6dOP+Kv7vUk+N8WNzN3jKF6AAb4A9tKo1Oo99KuyVlZHz5yc5OUt2J+p99SVoO4TvT675EXsHQv/AAHtyfCrvTsFgB1C8nBByCFUEU5bsVUjB4jdEH3fzoywaWpQfA7wQ3Ebt6obD/2Ts3+UmtHELQxSyRt1Ryp9uDjPuNXPwfsSt5u+zdSju5mjGFXcLjc/Oh/mvlAw8bt7YTSKJ1jHfLsx20k7bf0RVMGHBh3fCif/ANbn55qD7NYAZ5GPVY9vicVZHNHZV+K2lxcLf3TGKJnCk7HSM4O9O+H9i0Z0zC+uBIyglsLncDx8a4dJ2kr7n0fxsc9OVtIaFRcyW7G4nmmVlXUVjB21kbDT5jxJFEaQsnCQsSlmdOijJ9I74Ao9u+w2KRtUl9cO3myqapPlu4lkmgthNIkcsyIdJ6B2CkgfGrKm2kvBmnioRnOVn3J+uo+5bCW93Crn09w5zspbovvHj7TWXO9nK96QEYkqNO3gB5+yrV//AADbf9XN/gSveMdjEzRFIeIykY/Jyr6LewsrbD4GtODzZkclXj0nSa5urAfYxd3w1hD6Z0MMrvqYnBIx1oX5c4R/xUCMPpFJkcfVAxpUjzzufeK0WthfRXRsIzIk5k0GNWxv5+7G+fLerf4B2GIi6p7ybvSN+4wgGeo1MGLe/b3VlU2r67nWpi4TcHl/LwVX2jXeq5VP+WmPidz/AAqb5OQx8PkdAWdtZwNzkDAFEnOfYi6o81nPJMwGTHNgu+PquMZOPAj41Cdj3Jpv4rg/jU0Gh1GI8YbUDuc+O1HS7FFCnjEsRKrJb39gKsOGASwRy7O8i5U/0V8mHm3l4YHnRP2gW0kskSgERqrMzkeiuSMkn2AdKP27BYM5/HJ85znSuc+eaDu03s9vLKESm6a6twcNkFShPQldRBHhnPwquDclIxDEQjSlTtvb6eRn2cxJi4kQHBcKFPUKASM+05+yg+/tmUPJOpWSRsqpyD1yzEeXgPP4UZ9lnIN1fapkna2gB0lwCTIR1CjIBA+seh896sO77CrR8sbq6Mh/pOUbf2jQCfnVjBqTfklTERlRjC2qv6ald86IbmziliBZQwYgb7EYPTyNB9ja90pmlXGxESsPXbzwf6K9c+eKOF5AurLidvZtcOsNyx0TRbatIyfQJwGG2Rv1G9G1z2FQyMWe9uGY+LKpPzNSEHFW4LiMRGrLqW7re3qc+R9R76VX+OwK2/6ub/AlKup4zX2G813l5c3KXM7SqkQKhgux1YzsB4VNdunMFzZ2sD20rRM0xViuNxpJxuD40F/g3/nd3+pH79EP4SX5nbftB/cagJ/sRvpJ+HGWVi8jzuWY9SdvKojnC173jMD59K2mg281lyPsZM/E0+7Av0Sv65/vqfltY3lM/dr3p9FnPX0DsPcDuPfXGvXhRjmnsFq7G7tI/Rd7+zP+6amuF/kYv1a/cKC+cLk/iHEYz/0rkfI0acL/ACMX6tfuFTD4iNeGeOxWrHLl/wBpPFFlkUXkgAdgNk8Cf6tQPJ36Qs/2qL/UWrY7U+zOzs7Ga6i73vQ6+s+R6bgHbHtqp+Tf0hZ/tUX+otdyHXHM07R2dw6HS6wuykeBCkg/Ohnsd45Pd8OWW4fvJO8ddRABIB2zjAot4xZd/BLDq095GyasZxqBGcZGcZ6ZqH5H5YXhlmLdXMuksxbTpLE77Lk4+dADNvZKeZ5HwMrZK3xJ059+K2dufHp7Swja3kMbPOqFl640u2x8N1FQ/IvG3u+YbyR4mi0wd2EcYYBWXGoeZzn4it34R/6Og/al/wBOWgDrka/e44fazSnVI8Klj5nHWhjsttVivOMIgwouwQPLUGb7zU92Y/oqy/ULUR2d/n/GP2lP3DQDHtK5lubXifDIoZCsc0gWRMAhwXRd8jPRj0om7S0B4Veg/wDIat3HeUbe7ube5mDF7Y5jAOFzkMCR44IFDvbbxKeLhsiQwM6yDTLICMRLtklepz0z0HU0BOdm1ssfC7NVG3cqT7SdyfmaBuUearqXmK6tnlJgHeBY9tK6CMY8j/OrA5B/Rtp+oT7qqXkP/wB03f8Aan+8UAcdtszxcPW4iYpLBOjRuMZUnKHGf6rGm/YZx+4vLOZ7mVpXWfSC2NhoQ42A8Sa29vX6Ik/WR/vCoj8G78xuP2k/uJQDLtx5svLO6t0trh4leHLBQu51EZ3B8KVQv4R/57a/qP8AvalQGX4N/wCd3f6kfv0Q/hJfmdt+0H9xqH/wb/zu7/Uj9+iD8JL8ztv2g/uNQEt2A/opf1z/AH0UzyL3syAjIKsRj6w/8UL9gH6JX9c/317PxPRx+eEnHe2sZHvXWNh8R8hXmxdPqUmiXtqbeeIWa0nCD0nt5F9+VP8AKjfhR+hi/Vr9wofuxrjYYIx0yOtEPDpA0SEbDSNq+V/RqjWak/U61NdUcfcc4zcSPLHJPM6d4fQaR2XZjjYnG1Lk39IWf7VF/qLXQ8vYzwxmLFJckkn6U+Nc8cnfn9n+1Rf6i1945nW/NEzJZ3LoSrLA5UjqCFOCKDOwvj1xeWMjXMhkZJygZuuNKHBPjuTRbzDIJoJoEOWkiZAfAFlIGT76AvwdIitjcqwIIu2BB8CEjyD7aAIVt1XmAsBu9hlvbiTA+yh38I/9HQftS/6ctZc8cypYcetJZdontjG5+qGdsN8CB8M0bc08uW3FLYRSktGWDo8bDIODgqdx0JHxoDR2Zfoqy/ULUR2d/n/GP2lP3DRJcXNtwyzGthHBAgVcnc4GwGfWY0Adg3EmuW4lOwwZbhXx1xkMcZ8cDagGHbnfyw3/AA4xSOhyfVYjPpp1x1q2uORBradWGQYnBH901GcxcnWt7NDNcKzNAcoAxA6g7gddwKb9ovM0NlZTNI4DvGyxpn0nZgQMDrgdSaAcdnp/9Ms/2dP3RVT8h/8Aum7/ALU/3ijDsR5riubGO2LAT266ChO7KPVZfMY2PkRRHw3ki1hvpb9A3fSgggt6IzjUVHmcUBA9vP6Ik/WR/vCoj8G78xuP2k/uJUb+EHzZGY0sImDPr1zYOdGn1VP9Yk59mPbUl+Df+YXH7Sf3EoAY/CP/AD21/Uf97UqX4R357a/qP+80qAqm2v5YmYxSPGTsSjFSd/HBr284pNKAJZpJADkB3ZgD5gE9aaydT76xoB9a8XuIl0xzyov1UkZR8gcVKcr8ekjvoZ5JGdgwUs7Fjg7bknOBnNDte0I1dWOuJOHuSrtK5Rt8LhRv7d28fOqu7T+X71buJbBrjS8RJRJWABQ7kksAMhl99WVyLxMXHD4JNzmMKxz4j2fE0/u2yRjbHX21mNKEPyqxmEm46lQcI5Dvntu+n4nPbtuWRmchAOutu8GDjfpVgcA5LtLNPoI114/KN6TN7yegPsqZljGD4HG4IyCPap2Ioev+LushTIYdFIGBkeB38T5Vs0TM1wMhVYr3mGDEaumMqfIkfxqB4nyTE00k6SXEfeZLxwysgLH/AOQaT62PPY02jPeCPvG3QgsgPo6t9x0JwSetFlpcgigOeuf+Vrq2YSySvcwHZJmLMR/VfJOk/YagOGcwXVuMQXE0S/VSRlH+EHFdQXVtqDMgVgwwY29WT37HHvwfb7Ka5o7PklLycPBWRfytm/rr7Y9/SB8vkfCoUrziPFJrhg080kpHQyOzYz5ZO3wryy4nNFkRTSRg9dDsuffgjNNnQgkEEEHBB2IPkRXgoC8uVeVDdR8OkN5e6Z45TNi4b1k04C+Q9bzplwjs0t5prJLiSdpZ4Z5JjrGcxtGq4yCf6Tdc9BUt2a8wLBwHvSQDb3GjPkGdCf8AK5oneZf94oolGBHYvt7XfP8ACgKe4lynDBFwaaN5Ve8P0hD407xD6PAyp9M+fhUhzwt1FxROHRX92IpGjTVJMzEd4QCTgjUBnoaIOJ8Cmn4fwKaNQY7YK0pyBpDNDjA8ehqO7Y+W3PFYp5j3dtPJFF3uRlfrHHhgZOT5UBlx3s84bHKkEcs6TLdRRPHKy6pkk0Zki26DV62MZVxjxp1Y8s2K8U/2ZbT38ZXUZsShVOEUqV0+O++R4UW8dsCFtTdkPNBfwpaztpDzITHqJA97ZH9UNSktrv8A3gikmVBb6JEgYY1H0ELasbncHrQFH8+XNu1yq20l04jyjm6cOdQYj0CCfRxSp52qWt2t/rvERWcZj0YAKBiFJC+NKgAuTqffWNZSdT76xoBUqVKgOpeQODLbWqW6tq9BX1jfLH0ts5GN9vZU68gyT4VRHY9zd3FyIrid+6ZQkSEFhqZgAAf6I+yrwubQtuCQM4IFUzZICO1HnMWkQSM/8Q4Ojx0DxY/wHifdVWWvaJdBh3umRMYZQNJPtDAbN7cfCm/acrjidyHGPSGOuNOkacZ9n25obt4S7Kg6swA+JxUNHTE/L/eqrxvglQcMD4gEZOeuKccJ4bMqkTAHfbB8Pb4U/uoj6SqRpIx6LYZdsZU1kkjhRsennk/GhD03GnYq4z5Ln7qjruOGaRXeOTWnqvgoR8dsipNJ3O5U7H/7tSlvgOuR/cNUFX9p9pYzQS3LRzpOPQWTumUMwOwfIwQcH0vtqoeE3CRzRvIgkjVwXQ/0lB3HxGa6R5iu7O5geC4lUIwAOQVIPUEZHUHGKpLtD5TjsHi7mZpUlViNS4K6cDcjY5z5CoUtTjfIFhET9EmL26hjgxn6NNIZ9G+xID7+0VhxflPh8gbRaJEbbiUNudJOJVYw6tY9okI+HWoLjfNcC/7Afvg4twe/CtkptCAWHmBq+Rog5h5msraOVxdRzfjHEYbhViOoqiGHVqx5CIn4gUBB84cr2kVrxd44EVobmNYiB6imOEkD2ZY/OiKz7PbNo7Gb8WjKm0fvhg+k5jRkY79QQ/zqJ7RuNWi2N/3d1FM17OkkaRnJAVY1Ory9Qn4ipzgXO9qndwtcxBG4ZGCdQwsiagVPkSG6eygGHL/Jlg0VjaSWyu91ZvK1wWOtGAj9XyGZD8qy4HyNZXMdvItsgWXhhPQ/lcoNfX1tzW7lzmix7qwvHu4k/FbJ4pISfpNREfqr4/kz8xTDlPnyCHhfDkMqCRbhI3XO6oGbLMPBcYPyoCv+0vhcNs1jHFGqMbSN5cdWdtyW9tKl2v8AFo7nijvC6vGqoqspyDgeHzpUBH8l22p7hjCkypHkq2Mgl1A058STj41J8w8smQKLXh8sUmS0hMildJzjT6RAGQfdj27MuQIQ00uoXBAUbQSaNWXACsdS51HYDzotYKR3UkPEkKlxIsGsgknKrnXggLqxsdqAAW5QvAGPcN6J9JcjUu2dxnrjw6+ytjck3wH5Bs7eiCCd9WNs+Ok489sZotHGYLdQZzxJe8Uq6szb4JyImZs6lJTJ8dumaBJePXOTi5nO537x9/tzQDW/sZIJCkilHXBxn5EEV1jyxxAXNtFMP/liVj78b/bmuSZ52c6nZmPmxJPzNXB2J8740cPkHixifPX+kUI+ZBB9mKAj+37hWi5gnx+VjKn3oR/Bh8qrzl1sXducasTxnHn6Q2+NWZ+EAjq1qMnu/pD/AHsrkk/2SMfGq65S4nHbXcU0qF0RskDqNjggeJB3oDpjiM321lcF11Bc4IGGXBK7fVPWhzgvGYL2USwOjEY1bnXjJwCpwQMkmie7PUgZPs60T4BqXjA93sO1bRxgeyo22IY5K4bocjf/AMU2ubZjK7ADRpA/vDfp7jVITT8Tzp04O++T0GOoGDk5xttQ3z5ymnEY0Vm7tkYsjhQ2NQwQRkbHA6HwFS/BoEVTpUA53/8App9IuQR50ByjxKyaCWSJxh43Kt7wcbeym1WF2z8K0XaTgYFwm/8AbTCt9hX51XtQoZ2/NNqqW+bXU8ZRZCQuJIwpV1Pnqzt0wd8npU7rtykVxLwx5O80sSmklyQ5bKruFO7BseGCBgVWGKtjlk3BtYtF1oAhyMRBlbGsCIENrMqkFsAdD44GQInh3EP+HSKXh8z9SQIAUTvHd0dBjU2QQoUkAgHc+G5HiGv/ANKlUFcGPudTIdWoNvhnUBTknT0x03qSg4bfByGubcB9ndFGfSPdyMDjqyoMsfRJCDOa9Sxvz6IvIcho3UaM7EuwJIHgUGwzknHhuAB81SI0sZjtWtUK5VWUgvkk6snqOmMdKVSPaBerJJb4YFlj9MAbai7ZYNn0gxyaVARXL9w6NKUkkTK6SY8eLDrn7Mb56VLvxm8K/l7kEnJGnqQeuwGNsH3moHhEMbO/e3BtxjYhGbVv0wpGPOpKa1twpK8SdiBsvcyDJ8BnVtv40ySeqNKrTjo1qaeIcUWcIss8zrHnuwwHoZ0gjbrkKN/YKhrtUB+jJIx1Ix9laKWaliuV1sKnnBeItbzxTp60ThwPPBzj4jamVS/KaobqNXtjdBm0iESGPUx6ZYKdh47VTBf3ahy6eIWaCDBYlZIyxwCMY3PtRvuqieK8m3tufpLd8eajWP8ALnb310hdXMioqKqRhVACjJC4AGF6bDp0qLfV4tv51SFL9mXMMVjcO8ytlk0qwXVp3ycr13HlV2cv8w29x6cEiPjJIUYIJ6ll65PnTOC6LZydwcbGoTjFnDqMjIoddxIPRYZz0cYP21AWIojk3OzedQXFZWgdcDUjv6XsyANvkD86juXWl0sG1scgrrbfB8Cevh45ogltw6FG8fHxB86MGu3Gl/Yw/wDFP8VBcGDKGhkJLoSQxOcgnPX2fdip1DkUKCPaVwwTWM66AzKvex+YK41af7v8a50rrO8QFTkZA6jzGMMPipNcw8z8HNpdSwHcI3ot9ZTup+Ix9tANLKSME94pYEYGDjG/X5Vv72DH5Njt9bHn/wDyo6vc1LG1OysSRnt8Y7p+vXUM9PGklxBkfRNgHpq67+J8sZGKjaVMpeo/CHVw8ZZe7UqPHJz4/wAqVN06j30qphu4ZdnVkZZLhe5hl9BciZtIX6RfSHonOOpG2wPuoni4Fg6W4ZbL1IZ5m9IKN8DRnG3wyKCOUbqON5TJai6GkYUkDSQ4Odx0OMEeIJFS0l1ZtnTw5yxUneU4BOdOw6LnPvx4YqXRVCT4JTijRwKkl3w6JY8qhKuGZSQxBCBQMHQx3O/31xxCRGlkaNdCM7FF+qpJIHwGBRTzI0Uy/Q2kkcpcEyPLryoXZT7sY+Gds4ocPCpfBCem48c+VLovTl4GNTHKHGRZ3kNwVLCNslR1IIIOM+ODTF+HygFihwBkn5fzFNaplprc6Ebn2yl9IXCLnwfKkfDFQ3FO0ayjbSGebzMajA+LEZ+FUpSoQvnhPNFlMMxzKnmsh0n7dj8DUhbQrNIpDI6g6jpYN0xp6HzOfhXO9SXLvF3tbiOdCRoYagP6S59JfiKA6YhtgVI8GyNvLpUTyTL9AYTnVA5jbIx03GPMYPWpzhNzHNEkkTB0ZQQw/j5H2VH23DZI7uaQfkZUUkZGzjbOOu48c+VAbuMxNp7xPXT7RW/hl6siBxsD9h8RTgGom24d3czAfk5MMB5MDnFUhNP8Kprtd4QWjjudOHiYwyj+rnMTe7GR8qtG/wCNRwjL560AdpPG1ubCQoCFBQhgfWGrG+PaahSmKVKlQHtZRrkge2vB7adRGLUNpOvmv8qjNJXNLphyPJsfI0qdTmLvG2f1z4jz91eUuVx13GolKsSCRv8AxrwTsOjH5msZOp99Y1TN2be/b6x+ZpC4b6zfM1qpUF2bprp2yWYnPtrTSpUDdxUqVKhBUqVKgHFpfSRHMUjxnzRip+YNX32V8fe7svpXLyxOUZmO5B3Unz2yPga58ou7PucBw55S0ZkWRANIYL6Sk4OSD5n50B0SK8dsAnyGaDuG84S3FkLqOER5dlKsSw26EHC5HWp/h87uQxfK6QcYGDmsTqKLSfJVG6uDV7y9JcsAzDTggqwyN/Lf2fdTTnHggisbqMbgQq4OMeqxzt4UfDY1B87FBbSM7KqmKSMljgZYZUf4lA+NbMnNNKlXooU8p3YWUkhzHG76SM6FJxnpnHToaIOU+CJNDI0kDy5cKhjdVZNIy+Q3o7hkxk+B60S8I4EYS/cxXUesYb/iIQHVckgkZO+V8PjQFcXCMJDqUqdR2YYI36HPjSok577zvYe8WZQFIUSsjH1jnBUnbPnvSoAUk6n31jWUnU++saAVKlSoBUqVKgFSpUqAVKlSoBUqVKgLp7N+LibhpiffuG0OB1Ctkow9x1D4UWcHkJChQSowMgEAqR9mMVVXYxxDRfNEfVmjIwfEr6Q2+dXzCua51KSna/DuaUrJryRamQHTs2Oh8fjQj2vGZeHEqRpMgEox1U9MZ6YYD50fLH6VNuYuELdW0tuxwJFIBxnSfA49hxXUwcqUqsTmTspltbaSfv0k7sZKhCDjxOSfDrQjbcaCqo7iJiowGK7nx39uTRfqG2tkZ2XHFSJIzbQSadXpOp1HV1yQfDAx5YPmal+HcXackJZ2pYRaGJGCwIC56+tt4VosLmB11Otsh1Y0lTsNtxg7+PlTmO4tiMn8Vz7VbYDPhnfOB4itqC8nGVVrgiuZJHLRhreO3ABwsfQ5bOTuenSlWjjZTUmgwnrnugRnDbEg+JFKsNWZ1g21dkcsLMxCqWO5wATsPHas/wDZ8v8Ay5P8DfyrZaTmOTVpz1GDkZ39mDTtuLsesZ/xyfzqGiLmhZThlK+8EffWupOa/wBW7Qg+8ufPzPnvTe9lDkFYgmBjC5336nNANKVZaD5GloPkaAxpVloPkaWg+RoDGlWWg+RpaD5GgMaVZaD5GloPkaALey7hksvEIXiX0YmDyN4Ku43PmegFdGQkjoPnVFdivETHdvCcgTJ/mTJH2FqvSI1QZaa2xGsSK8U0IY3cCurIwyrAqw8wRg/ZXKnMHCmtbmWBtzG5GfMeB+Iwa6xfeqV7deBlZIbpRs47t/YV3X5rn/DUKV7yy4FwpZ1T0W3dQwyVIAwSBnfbJ60caoV1yf8AAGPdX+gk3OQfSGcK/hjPTNVqoIIIByNxtU3/AL232rX376vcPLHTGOg+FAbeb0jEkXd9xjTv3Ksud+rqxOCR09mKVRl/xKecp3zs5QYUkbgZz1xvv50qA//Z"/>
          <p:cNvSpPr>
            <a:spLocks noChangeAspect="1" noChangeArrowheads="1"/>
          </p:cNvSpPr>
          <p:nvPr/>
        </p:nvSpPr>
        <p:spPr bwMode="auto">
          <a:xfrm>
            <a:off x="414338"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10" descr="data:image/jpeg;base64,/9j/4AAQSkZJRgABAQAAAQABAAD/2wCEAAkGBxQTEhUUExQWFhUXFiAbGBcXGBwcHhkgHiAcICAfGRocHyggHh0lHBwbJjEiJSkrLi4uIB8zODMsNygtLisBCgoKDg0OGxAQGzQkICQsMC0sLCw0LCwuLDQ0LCwsLC8sLCwsLCwsLC0tLCwsNCwwLCwsLC4sLCwsLCwsLCwsLP/AABEIAOAAqAMBIgACEQEDEQH/xAAcAAABBAMBAAAAAAAAAAAAAAAGAAQFBwIDCAH/xABLEAACAQMCAwQGBAoHBwQDAAABAgMABBESIQUGMQcTQVEiMmFxgZEjUqGxCBQzNDVzdLLB0UJicoKSorMVFiRTVMLxJTZD8Bdj4f/EABkBAQEBAQEBAAAAAAAAAAAAAAABAgMEBf/EADARAAIBAgUDAgQFBQAAAAAAAAABAgMRBBIhMUETIlFxgSORobEUMmHB0QUkQlLw/9oADAMBAAIRAxEAPwCkXc5O56+dIE+37a8fqffRJPfuLIuWIaeUBcE+ikY6L5DJAqN2OlOCle/AN6j5mvNZ8z86LuJ2rzQxKXAfu3uGU531HPwwBtmoO34M7qGyFLIzqDnJVepPkPLPWoppo1OhKLsiNDnzNbWjcKHOQrEgHzIxnHzFOOC8Le4lWNNs9T9UeJNEHaFCsZt4kGFSM4HvPj7Tio5pSUSxoN0pVXsvqCWs+Zpaz5mvMUsVs4D1eHTkAiKUg9CFb+VNpVZSVbUCOoOQR8DR32aW+lJpjsMhQfYo1N94rPlrlmPiEFxcOspnaR9ADaEAVNezGNlds7FSy4Fc4zvJrweqrQUKUJ31lfQr7UfM0tZ8zVjSdk0o0j8YjBKl2DIylVRlEpOfqBlPtrZddlxcx91OiGSPVHG+s6sCHWS+kBRmZTg/bXQ8pWus+Zpaz5mrHt+zRFnMU9yFU2zyiUq0YjKSaCZFcZ09T4Z23p0nZmjum0kMa3EiSByZJGVZIY19FEABbvCdQyACPAZIFXaj5mlrPmas1uzFVu4FaUmCa6aLCjDxj0yoLEYLaU8vdmmT8gRS6ZIZ0RG7wqgZrgkQhTIyukaBvWXChc523oCv9Z8zS1HzNWQ/ZM6nD3canGrHdyH0dapk4Gxy6+j13PlW3hvZxE1tKZDIZ0e5TKOAubcgDCmM5U75JdcAbZ8AKy1nzPzpaz5mrW4P2Voom/GmZirMqaAU9RpVJIYbhtCkeymnEeypgwZZ441dkCq2p8A6AxLBRuGbOnHTxoCtkc5G56+dKpbmbgTWVz3LNq2Vg2MZDDIIG/30qAiSMtj21N8eKkW0KspVIwCwOwZjls+7b5VBSdT768zUauzcZ2i15C28vkY3rI6+qkUeT1QdSPP1ftpvzHdZJ7t17soiqF3ZgANm8QAc7UNVJ2P0Kd+fWOREPb4v7l8Pb7qxksd+u5pr/uf5CTk6IJcrCPWVS0p/rAYC+5c/P3VH9okmbvHkiinfZnHmeVvKP7yKiebZA97Lk4AYDOM4wAOnjXNL4z9D1Tf9iv1kb+SuBpdO/eZ0oo6HG5O33GojjESJPIsedCsQuTnpt199H3KMSW9nJMGJDZbUVxsowNsnxz4+NAkdkryRpG5cuwByuMZI9pz41qE7zl4Rzr0VCjTSXc9X+wc/m3CfJmT7XP8AI0K8PniFrIv4xNHIwbUikhJAB6KsNgcn30QdpdyFSGFemS3wUaV+8/KhfgHAZLpiFIVV9Z26D+ZqUWlFyfJrHRcq0aMNcqS/knHvLNny15dsoJUBtR9A7Yz1GQBkdOnlWuK5tQTqu7jII0EjWoUqpKsp2I1ADHQgDIqKHC4nYxwTM7jOkNGFD4+qdROfeK28y8ufigTMgcuTsFIxjG+59tdc6vY8boTyuVtFuyc45xy3ujqlupgwTQvdxaVC5YsuAdwzEHehriHE3WU9zczsg2R2dlbBAyOuw2A+Ap/wLlcXQYxzYC4yWjI3Oenpeym8HBIhIEluAhJwoCFjgnYtuNOeuKmeOxfw1SylbR7Mj34tOdOZpToJKZkb0SepXfYn2U45f7ySeCNZHXD5UqxBTPrFMeqSB1HsrZzJwFrSQKzBgwyrAYzjrkeBqc7PrFDOZFcsUTcFMYLbdcn21JTWTMjdHDSddUpLnUb86R/i0iJFLLkqWbVIx9Zs/aRk+Z3rfyhPC8NwtzO+GOSrSsAc7lsZwzE+eaY80TQy3MjGVhg6cCPONO3XV55rHiXK3dWwuDKCCAQpQgnV08ayn2JN6s7ONq8504pxV9OLbEVJxi4PWeY++Rv51h/tWfGO+lxqD41t6y4w3X1hgYPUYFe8L4dJcSCOMZJ8+gHmfZUlccFhScW5mZpCwUssYKqx8N2ya6OSTseSNGclmW2xDy3LyPrkZnYndmJJPvJ3NKnPFOGvbzGJ8ZBG46EHoRXlaTvsc5RcXZ7jKTqffWNZSdT76UaknAGSdgB40IOuHWneMdR0oo1O3kPZ7T0Htp3fzQSNnvJFAGFURLhQOgH0lPYbVCktuDl0jMhIOzOuMr7Qq6gPbk0OVnfU6t5Vl+ZYvZxBGBM0bM2SoOpQuPWO2GOetAvF5tc8rfWkY/aaP+zxdFo7+bs3+FR/Kgjlu0726iQ7gsC3uG5+6uMHac2+D6GIi3QowXN/uGXNZ/F+HRwjq2lPkMt9u1D/AGf2mu7DeEalvj0H3097S7rVNHH9RCT72P8AICn/AGcQhIZp26E4+CAk/afsrKeWjflnWSVTHKPEf2RAc93eu7ceCAL8tz9poi4wos+GiMbPJhT7S27fYMUJ8DjNxeR6t9cmpvnqNTnabdZlij+qpY+9j/ICtNd0Ye5yhP4dXEcvRe+/0IzkODVeIfqgt9mP4047RLvXc6R0jQD4nc1JdmVp+WlPTZAftb7MfOg/iFwZ5nfqZHJA952H3VVrVb8I5z7MHGP+zv8AIPuWT+K8OabxIZ/eei/cKDuWrcz3kYbfL6mJ8cbnPvNFnPkghtIoF8SB8EAz/mIqP7MrTMssn1VCj3sf5CsRdoSn5PTVhmr0sPxFK/3Zr7SrrVOifUTJ97HP8BUpyOvcWUs58SW+CAgfaTQZzDed9cyuNwXOPcNh9go05lP4vw2OLxYKv/c1JRtCMPJmjUzV6tfwnb7IArK3MsiIOrsBn3nrRr2l3ACwQr03b4DCr/Gojs/tNd2G8I1LfHoPvrVz1d95duPBAF+XX7TW33VUvBwh8PBylzJpfIIuTIRbWclyw9JgSPcvQfFv4UEcP4g0UyzbMytqOfE+OfnR3zee54fHENs6F+QyfuquMUo915PkuNfS6dOP+Kv7vUk+N8WNzN3jKF6AAb4A9tKo1Oo99KuyVlZHz5yc5OUt2J+p99SVoO4TvT675EXsHQv/AAHtyfCrvTsFgB1C8nBByCFUEU5bsVUjB4jdEH3fzoywaWpQfA7wQ3Ebt6obD/2Ts3+UmtHELQxSyRt1Ryp9uDjPuNXPwfsSt5u+zdSju5mjGFXcLjc/Oh/mvlAw8bt7YTSKJ1jHfLsx20k7bf0RVMGHBh3fCif/ANbn55qD7NYAZ5GPVY9vicVZHNHZV+K2lxcLf3TGKJnCk7HSM4O9O+H9i0Z0zC+uBIyglsLncDx8a4dJ2kr7n0fxsc9OVtIaFRcyW7G4nmmVlXUVjB21kbDT5jxJFEaQsnCQsSlmdOijJ9I74Ao9u+w2KRtUl9cO3myqapPlu4lkmgthNIkcsyIdJ6B2CkgfGrKm2kvBmnioRnOVn3J+uo+5bCW93Crn09w5zspbovvHj7TWXO9nK96QEYkqNO3gB5+yrV//AADbf9XN/gSveMdjEzRFIeIykY/Jyr6LewsrbD4GtODzZkclXj0nSa5urAfYxd3w1hD6Z0MMrvqYnBIx1oX5c4R/xUCMPpFJkcfVAxpUjzzufeK0WthfRXRsIzIk5k0GNWxv5+7G+fLerf4B2GIi6p7ybvSN+4wgGeo1MGLe/b3VlU2r67nWpi4TcHl/LwVX2jXeq5VP+WmPidz/AAqb5OQx8PkdAWdtZwNzkDAFEnOfYi6o81nPJMwGTHNgu+PquMZOPAj41Cdj3Jpv4rg/jU0Gh1GI8YbUDuc+O1HS7FFCnjEsRKrJb39gKsOGASwRy7O8i5U/0V8mHm3l4YHnRP2gW0kskSgERqrMzkeiuSMkn2AdKP27BYM5/HJ85znSuc+eaDu03s9vLKESm6a6twcNkFShPQldRBHhnPwquDclIxDEQjSlTtvb6eRn2cxJi4kQHBcKFPUKASM+05+yg+/tmUPJOpWSRsqpyD1yzEeXgPP4UZ9lnIN1fapkna2gB0lwCTIR1CjIBA+seh896sO77CrR8sbq6Mh/pOUbf2jQCfnVjBqTfklTERlRjC2qv6ald86IbmziliBZQwYgb7EYPTyNB9ja90pmlXGxESsPXbzwf6K9c+eKOF5AurLidvZtcOsNyx0TRbatIyfQJwGG2Rv1G9G1z2FQyMWe9uGY+LKpPzNSEHFW4LiMRGrLqW7re3qc+R9R76VX+OwK2/6ub/AlKup4zX2G813l5c3KXM7SqkQKhgux1YzsB4VNdunMFzZ2sD20rRM0xViuNxpJxuD40F/g3/nd3+pH79EP4SX5nbftB/cagJ/sRvpJ+HGWVi8jzuWY9SdvKojnC173jMD59K2mg281lyPsZM/E0+7Av0Sv65/vqfltY3lM/dr3p9FnPX0DsPcDuPfXGvXhRjmnsFq7G7tI/Rd7+zP+6amuF/kYv1a/cKC+cLk/iHEYz/0rkfI0acL/ACMX6tfuFTD4iNeGeOxWrHLl/wBpPFFlkUXkgAdgNk8Cf6tQPJ36Qs/2qL/UWrY7U+zOzs7Ga6i73vQ6+s+R6bgHbHtqp+Tf0hZ/tUX+otdyHXHM07R2dw6HS6wuykeBCkg/Ohnsd45Pd8OWW4fvJO8ddRABIB2zjAot4xZd/BLDq095GyasZxqBGcZGcZ6ZqH5H5YXhlmLdXMuksxbTpLE77Lk4+dADNvZKeZ5HwMrZK3xJ059+K2dufHp7Swja3kMbPOqFl640u2x8N1FQ/IvG3u+YbyR4mi0wd2EcYYBWXGoeZzn4it34R/6Og/al/wBOWgDrka/e44fazSnVI8Klj5nHWhjsttVivOMIgwouwQPLUGb7zU92Y/oqy/ULUR2d/n/GP2lP3DQDHtK5lubXifDIoZCsc0gWRMAhwXRd8jPRj0om7S0B4Veg/wDIat3HeUbe7ube5mDF7Y5jAOFzkMCR44IFDvbbxKeLhsiQwM6yDTLICMRLtklepz0z0HU0BOdm1ssfC7NVG3cqT7SdyfmaBuUearqXmK6tnlJgHeBY9tK6CMY8j/OrA5B/Rtp+oT7qqXkP/wB03f8Aan+8UAcdtszxcPW4iYpLBOjRuMZUnKHGf6rGm/YZx+4vLOZ7mVpXWfSC2NhoQ42A8Sa29vX6Ik/WR/vCoj8G78xuP2k/uJQDLtx5svLO6t0trh4leHLBQu51EZ3B8KVQv4R/57a/qP8AvalQGX4N/wCd3f6kfv0Q/hJfmdt+0H9xqH/wb/zu7/Uj9+iD8JL8ztv2g/uNQEt2A/opf1z/AH0UzyL3syAjIKsRj6w/8UL9gH6JX9c/317PxPRx+eEnHe2sZHvXWNh8R8hXmxdPqUmiXtqbeeIWa0nCD0nt5F9+VP8AKjfhR+hi/Vr9wofuxrjYYIx0yOtEPDpA0SEbDSNq+V/RqjWak/U61NdUcfcc4zcSPLHJPM6d4fQaR2XZjjYnG1Lk39IWf7VF/qLXQ8vYzwxmLFJckkn6U+Nc8cnfn9n+1Rf6i1945nW/NEzJZ3LoSrLA5UjqCFOCKDOwvj1xeWMjXMhkZJygZuuNKHBPjuTRbzDIJoJoEOWkiZAfAFlIGT76AvwdIitjcqwIIu2BB8CEjyD7aAIVt1XmAsBu9hlvbiTA+yh38I/9HQftS/6ctZc8cypYcetJZdontjG5+qGdsN8CB8M0bc08uW3FLYRSktGWDo8bDIODgqdx0JHxoDR2Zfoqy/ULUR2d/n/GP2lP3DRJcXNtwyzGthHBAgVcnc4GwGfWY0Adg3EmuW4lOwwZbhXx1xkMcZ8cDagGHbnfyw3/AA4xSOhyfVYjPpp1x1q2uORBradWGQYnBH901GcxcnWt7NDNcKzNAcoAxA6g7gddwKb9ovM0NlZTNI4DvGyxpn0nZgQMDrgdSaAcdnp/9Ms/2dP3RVT8h/8Aum7/ALU/3ijDsR5riubGO2LAT266ChO7KPVZfMY2PkRRHw3ki1hvpb9A3fSgggt6IzjUVHmcUBA9vP6Ik/WR/vCoj8G78xuP2k/uJUb+EHzZGY0sImDPr1zYOdGn1VP9Yk59mPbUl+Df+YXH7Sf3EoAY/CP/AD21/Uf97UqX4R357a/qP+80qAqm2v5YmYxSPGTsSjFSd/HBr284pNKAJZpJADkB3ZgD5gE9aaydT76xoB9a8XuIl0xzyov1UkZR8gcVKcr8ekjvoZ5JGdgwUs7Fjg7bknOBnNDte0I1dWOuJOHuSrtK5Rt8LhRv7d28fOqu7T+X71buJbBrjS8RJRJWABQ7kksAMhl99WVyLxMXHD4JNzmMKxz4j2fE0/u2yRjbHX21mNKEPyqxmEm46lQcI5Dvntu+n4nPbtuWRmchAOutu8GDjfpVgcA5LtLNPoI114/KN6TN7yegPsqZljGD4HG4IyCPap2Ioev+LushTIYdFIGBkeB38T5Vs0TM1wMhVYr3mGDEaumMqfIkfxqB4nyTE00k6SXEfeZLxwysgLH/AOQaT62PPY02jPeCPvG3QgsgPo6t9x0JwSetFlpcgigOeuf+Vrq2YSySvcwHZJmLMR/VfJOk/YagOGcwXVuMQXE0S/VSRlH+EHFdQXVtqDMgVgwwY29WT37HHvwfb7Ka5o7PklLycPBWRfytm/rr7Y9/SB8vkfCoUrziPFJrhg080kpHQyOzYz5ZO3wryy4nNFkRTSRg9dDsuffgjNNnQgkEEEHBB2IPkRXgoC8uVeVDdR8OkN5e6Z45TNi4b1k04C+Q9bzplwjs0t5prJLiSdpZ4Z5JjrGcxtGq4yCf6Tdc9BUt2a8wLBwHvSQDb3GjPkGdCf8AK5oneZf94oolGBHYvt7XfP8ACgKe4lynDBFwaaN5Ve8P0hD407xD6PAyp9M+fhUhzwt1FxROHRX92IpGjTVJMzEd4QCTgjUBnoaIOJ8Cmn4fwKaNQY7YK0pyBpDNDjA8ehqO7Y+W3PFYp5j3dtPJFF3uRlfrHHhgZOT5UBlx3s84bHKkEcs6TLdRRPHKy6pkk0Zki26DV62MZVxjxp1Y8s2K8U/2ZbT38ZXUZsShVOEUqV0+O++R4UW8dsCFtTdkPNBfwpaztpDzITHqJA97ZH9UNSktrv8A3gikmVBb6JEgYY1H0ELasbncHrQFH8+XNu1yq20l04jyjm6cOdQYj0CCfRxSp52qWt2t/rvERWcZj0YAKBiFJC+NKgAuTqffWNZSdT76xoBUqVKgOpeQODLbWqW6tq9BX1jfLH0ts5GN9vZU68gyT4VRHY9zd3FyIrid+6ZQkSEFhqZgAAf6I+yrwubQtuCQM4IFUzZICO1HnMWkQSM/8Q4Ojx0DxY/wHifdVWWvaJdBh3umRMYZQNJPtDAbN7cfCm/acrjidyHGPSGOuNOkacZ9n25obt4S7Kg6swA+JxUNHTE/L/eqrxvglQcMD4gEZOeuKccJ4bMqkTAHfbB8Pb4U/uoj6SqRpIx6LYZdsZU1kkjhRsennk/GhD03GnYq4z5Ln7qjruOGaRXeOTWnqvgoR8dsipNJ3O5U7H/7tSlvgOuR/cNUFX9p9pYzQS3LRzpOPQWTumUMwOwfIwQcH0vtqoeE3CRzRvIgkjVwXQ/0lB3HxGa6R5iu7O5geC4lUIwAOQVIPUEZHUHGKpLtD5TjsHi7mZpUlViNS4K6cDcjY5z5CoUtTjfIFhET9EmL26hjgxn6NNIZ9G+xID7+0VhxflPh8gbRaJEbbiUNudJOJVYw6tY9okI+HWoLjfNcC/7Afvg4twe/CtkptCAWHmBq+Rog5h5msraOVxdRzfjHEYbhViOoqiGHVqx5CIn4gUBB84cr2kVrxd44EVobmNYiB6imOEkD2ZY/OiKz7PbNo7Gb8WjKm0fvhg+k5jRkY79QQ/zqJ7RuNWi2N/3d1FM17OkkaRnJAVY1Ory9Qn4ipzgXO9qndwtcxBG4ZGCdQwsiagVPkSG6eygGHL/Jlg0VjaSWyu91ZvK1wWOtGAj9XyGZD8qy4HyNZXMdvItsgWXhhPQ/lcoNfX1tzW7lzmix7qwvHu4k/FbJ4pISfpNREfqr4/kz8xTDlPnyCHhfDkMqCRbhI3XO6oGbLMPBcYPyoCv+0vhcNs1jHFGqMbSN5cdWdtyW9tKl2v8AFo7nijvC6vGqoqspyDgeHzpUBH8l22p7hjCkypHkq2Mgl1A058STj41J8w8smQKLXh8sUmS0hMildJzjT6RAGQfdj27MuQIQ00uoXBAUbQSaNWXACsdS51HYDzotYKR3UkPEkKlxIsGsgknKrnXggLqxsdqAAW5QvAGPcN6J9JcjUu2dxnrjw6+ytjck3wH5Bs7eiCCd9WNs+Ok489sZotHGYLdQZzxJe8Uq6szb4JyImZs6lJTJ8dumaBJePXOTi5nO537x9/tzQDW/sZIJCkilHXBxn5EEV1jyxxAXNtFMP/liVj78b/bmuSZ52c6nZmPmxJPzNXB2J8740cPkHixifPX+kUI+ZBB9mKAj+37hWi5gnx+VjKn3oR/Bh8qrzl1sXducasTxnHn6Q2+NWZ+EAjq1qMnu/pD/AHsrkk/2SMfGq65S4nHbXcU0qF0RskDqNjggeJB3oDpjiM321lcF11Bc4IGGXBK7fVPWhzgvGYL2USwOjEY1bnXjJwCpwQMkmie7PUgZPs60T4BqXjA93sO1bRxgeyo22IY5K4bocjf/AMU2ubZjK7ADRpA/vDfp7jVITT8Tzp04O++T0GOoGDk5xttQ3z5ymnEY0Vm7tkYsjhQ2NQwQRkbHA6HwFS/BoEVTpUA53/8App9IuQR50ByjxKyaCWSJxh43Kt7wcbeym1WF2z8K0XaTgYFwm/8AbTCt9hX51XtQoZ2/NNqqW+bXU8ZRZCQuJIwpV1Pnqzt0wd8npU7rtykVxLwx5O80sSmklyQ5bKruFO7BseGCBgVWGKtjlk3BtYtF1oAhyMRBlbGsCIENrMqkFsAdD44GQInh3EP+HSKXh8z9SQIAUTvHd0dBjU2QQoUkAgHc+G5HiGv/ANKlUFcGPudTIdWoNvhnUBTknT0x03qSg4bfByGubcB9ndFGfSPdyMDjqyoMsfRJCDOa9Sxvz6IvIcho3UaM7EuwJIHgUGwzknHhuAB81SI0sZjtWtUK5VWUgvkk6snqOmMdKVSPaBerJJb4YFlj9MAbai7ZYNn0gxyaVARXL9w6NKUkkTK6SY8eLDrn7Mb56VLvxm8K/l7kEnJGnqQeuwGNsH3moHhEMbO/e3BtxjYhGbVv0wpGPOpKa1twpK8SdiBsvcyDJ8BnVtv40ySeqNKrTjo1qaeIcUWcIss8zrHnuwwHoZ0gjbrkKN/YKhrtUB+jJIx1Ix9laKWaliuV1sKnnBeItbzxTp60ThwPPBzj4jamVS/KaobqNXtjdBm0iESGPUx6ZYKdh47VTBf3ahy6eIWaCDBYlZIyxwCMY3PtRvuqieK8m3tufpLd8eajWP8ALnb310hdXMioqKqRhVACjJC4AGF6bDp0qLfV4tv51SFL9mXMMVjcO8ytlk0qwXVp3ycr13HlV2cv8w29x6cEiPjJIUYIJ6ll65PnTOC6LZydwcbGoTjFnDqMjIoddxIPRYZz0cYP21AWIojk3OzedQXFZWgdcDUjv6XsyANvkD86juXWl0sG1scgrrbfB8Cevh45ogltw6FG8fHxB86MGu3Gl/Yw/wDFP8VBcGDKGhkJLoSQxOcgnPX2fdip1DkUKCPaVwwTWM66AzKvex+YK41af7v8a50rrO8QFTkZA6jzGMMPipNcw8z8HNpdSwHcI3ot9ZTup+Ix9tANLKSME94pYEYGDjG/X5Vv72DH5Njt9bHn/wDyo6vc1LG1OysSRnt8Y7p+vXUM9PGklxBkfRNgHpq67+J8sZGKjaVMpeo/CHVw8ZZe7UqPHJz4/wAqVN06j30qphu4ZdnVkZZLhe5hl9BciZtIX6RfSHonOOpG2wPuoni4Fg6W4ZbL1IZ5m9IKN8DRnG3wyKCOUbqON5TJai6GkYUkDSQ4Odx0OMEeIJFS0l1ZtnTw5yxUneU4BOdOw6LnPvx4YqXRVCT4JTijRwKkl3w6JY8qhKuGZSQxBCBQMHQx3O/31xxCRGlkaNdCM7FF+qpJIHwGBRTzI0Uy/Q2kkcpcEyPLryoXZT7sY+Gds4ocPCpfBCem48c+VLovTl4GNTHKHGRZ3kNwVLCNslR1IIIOM+ODTF+HygFihwBkn5fzFNaplprc6Ebn2yl9IXCLnwfKkfDFQ3FO0ayjbSGebzMajA+LEZ+FUpSoQvnhPNFlMMxzKnmsh0n7dj8DUhbQrNIpDI6g6jpYN0xp6HzOfhXO9SXLvF3tbiOdCRoYagP6S59JfiKA6YhtgVI8GyNvLpUTyTL9AYTnVA5jbIx03GPMYPWpzhNzHNEkkTB0ZQQw/j5H2VH23DZI7uaQfkZUUkZGzjbOOu48c+VAbuMxNp7xPXT7RW/hl6siBxsD9h8RTgGom24d3czAfk5MMB5MDnFUhNP8Kprtd4QWjjudOHiYwyj+rnMTe7GR8qtG/wCNRwjL560AdpPG1ubCQoCFBQhgfWGrG+PaahSmKVKlQHtZRrkge2vB7adRGLUNpOvmv8qjNJXNLphyPJsfI0qdTmLvG2f1z4jz91eUuVx13GolKsSCRv8AxrwTsOjH5msZOp99Y1TN2be/b6x+ZpC4b6zfM1qpUF2bprp2yWYnPtrTSpUDdxUqVKhBUqVKgHFpfSRHMUjxnzRip+YNX32V8fe7svpXLyxOUZmO5B3Unz2yPga58ou7PucBw55S0ZkWRANIYL6Sk4OSD5n50B0SK8dsAnyGaDuG84S3FkLqOER5dlKsSw26EHC5HWp/h87uQxfK6QcYGDmsTqKLSfJVG6uDV7y9JcsAzDTggqwyN/Lf2fdTTnHggisbqMbgQq4OMeqxzt4UfDY1B87FBbSM7KqmKSMljgZYZUf4lA+NbMnNNKlXooU8p3YWUkhzHG76SM6FJxnpnHToaIOU+CJNDI0kDy5cKhjdVZNIy+Q3o7hkxk+B60S8I4EYS/cxXUesYb/iIQHVckgkZO+V8PjQFcXCMJDqUqdR2YYI36HPjSok577zvYe8WZQFIUSsjH1jnBUnbPnvSoAUk6n31jWUnU++saAVKlSoBUqVKgFSpUqAVKlSoBUqVKgLp7N+LibhpiffuG0OB1Ctkow9x1D4UWcHkJChQSowMgEAqR9mMVVXYxxDRfNEfVmjIwfEr6Q2+dXzCua51KSna/DuaUrJryRamQHTs2Oh8fjQj2vGZeHEqRpMgEox1U9MZ6YYD50fLH6VNuYuELdW0tuxwJFIBxnSfA49hxXUwcqUqsTmTspltbaSfv0k7sZKhCDjxOSfDrQjbcaCqo7iJiowGK7nx39uTRfqG2tkZ2XHFSJIzbQSadXpOp1HV1yQfDAx5YPmal+HcXackJZ2pYRaGJGCwIC56+tt4VosLmB11Otsh1Y0lTsNtxg7+PlTmO4tiMn8Vz7VbYDPhnfOB4itqC8nGVVrgiuZJHLRhreO3ABwsfQ5bOTuenSlWjjZTUmgwnrnugRnDbEg+JFKsNWZ1g21dkcsLMxCqWO5wATsPHas/wDZ8v8Ay5P8DfyrZaTmOTVpz1GDkZ39mDTtuLsesZ/xyfzqGiLmhZThlK+8EffWupOa/wBW7Qg+8ufPzPnvTe9lDkFYgmBjC5336nNANKVZaD5GloPkaAxpVloPkaWg+RoDGlWWg+RpaD5GgMaVZaD5GloPkaALey7hksvEIXiX0YmDyN4Ku43PmegFdGQkjoPnVFdivETHdvCcgTJ/mTJH2FqvSI1QZaa2xGsSK8U0IY3cCurIwyrAqw8wRg/ZXKnMHCmtbmWBtzG5GfMeB+Iwa6xfeqV7deBlZIbpRs47t/YV3X5rn/DUKV7yy4FwpZ1T0W3dQwyVIAwSBnfbJ60caoV1yf8AAGPdX+gk3OQfSGcK/hjPTNVqoIIIByNxtU3/AL232rX376vcPLHTGOg+FAbeb0jEkXd9xjTv3Ksud+rqxOCR09mKVRl/xKecp3zs5QYUkbgZz1xvv50qA//Z"/>
          <p:cNvSpPr>
            <a:spLocks noChangeAspect="1" noChangeArrowheads="1"/>
          </p:cNvSpPr>
          <p:nvPr/>
        </p:nvSpPr>
        <p:spPr bwMode="auto">
          <a:xfrm>
            <a:off x="566738"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2" descr="data:image/jpeg;base64,/9j/4AAQSkZJRgABAQAAAQABAAD/2wCEAAkGBxQTEhQUEhEUFRQXGBgYGBcYGBcYGRwYFxwbHBUYFxgdKCggHBolHhcaITEiJSkrMC4uGh80ODMsNygtLiwBCgoKDg0OGxAQGywkICQ0LiwvLCw0LCwsLCwsMCwsLCwsLCwsLCwsLCwsLCwsLCwsLCwsLCwsLCwsLCwsLCwsLP/AABEIAQAAxQMBEQACEQEDEQH/xAAbAAABBQEBAAAAAAAAAAAAAAAAAgMEBQYBB//EAFEQAAIBAgMEBAgJCAgEBgMAAAECEQADBBIhBTFBUQYTImEHFDJScYGRsRUjMzRCU5Kh0RYkcnOTssHwFzVUYoLS4eJ0g6KzNmNkdaPxJUNE/8QAGwEBAAIDAQEAAAAAAAAAAAAAAAECAwQFBgf/xABDEQACAQIBBgoGCQUAAQUAAAAAAQIDESEEEjFBUWEFExRScYGRobHwFiIyMzTRBhVTYnKiweHiI0JjgvGSJEOywtL/2gAMAwEAAhEDEQA/APcGManQUA140nnr9ofzxFABxSROdY55h/PA0B3xhPPXWDvHHdQHTfUAHMsHcZGvooDvXLE5hHORHtoDjXlABLKAdxkQfQaA6twGII13a7/RzoBdAFAFAFAFAFAFAFAFAFAFARr20LSkq11FYAEgsAQGMKSOROlAJXadkiRetkafSH0vJ9s0ADadns/HW+0CV7S6gbyOe+gOttG0BJu2wImcwiCYB9ulAcs7Usu2RL1tn80MCd07vRrQEugK3pLiOrwmIfKGy2nOVtxgHQ91UqSzYtmzkdFVq8KctDaXaeMP4QUJzHCWDBmclwwSQ0jXzkB04gVrcdU2I7z4LyCzedPs/bcLPT1RBOEscx2LmmXszv00cj1mo4+psRd8D5Ekm5T16tnUPL4Qzcb5tYLQBJW5oFggCToKPKKi0pFqfA2R1JZsZS89RMbp5cKKhw2HyL5K5WgSCJGumjH21TlU9iM/o7k3Ol3CB05uBSgw1gK0SvbgxEaT/dFOVT2IejuTc6Xcdu9OXa2ttsLhjbQgqpVoBAIECeRPtpyqewejuTc6XcOW/CBeXLlsWRknL5embfx41PKp7EPR3JudLuLHF+Ei/bwqX2S3JutbOjEQFUgwNd5q6rzaTVjUnwNk0KsoylKySe14trYVJ8MN0fQtbp8l+/8AA046rsRD4MyBaZy7OnduFt4XbwmbdvTf2XjdNRx9TYi74IyJXvKWG79gbwuXgxXq7UjhlfhrpTj6lr2QfBGRKThnSut37CX8MF4b7dv7L8J/A1PHVNiKvgrIVplLs/bcSx4TsT9XZ9jfjWPlU9xt+juTc6XcH9JuK+qs+xvxpyqewejuT86XccbwnYqPkrPsb8acqnsRK+jmTc6XcObb8KF6xeNvJb3IR2XPlKp1jvasjrzvgkaUOCckzYucpXd/FrZuIS+F68foWuG9XG+Ij2io46psRaPBWQv++WrVttu3o6fC5e1+LtaMVPZfQgSZ7u+nH1NiLPgjIl/dLS1o1rTq79BCxXhLFw5rmGwznXU22Y9+vHRPuFTx1TYir4KyBf3y833bh210x8krgcGIIYEW4IPA+mqcqnsRtL6PZM1fOl3Dg6asFyjB4XLyyHmT7yajlU9g9Hcm50u44nTMgZRg8JBABGTQgGRPPXWnKp7EPR3JudLuLvoZ0nN7F2rfi2HQEP2kSGHZ1g9+VR6hWSllEpySZpcI8DUcmyeVWLd1bTvZ6dW4eZKbpl8wxX6m5+6axVvdy6De4M+MpfiXiebvg3DH/wDHWWIG9X7J1PBvQRu/hWnmvmo9Uq0HH38kt6x7hAwt2CfELRGYsO2uhgDduI7J05sdKZr5pPG07pcdLRbQ9/z7hGHwbPkdMDZMsjfKERlIJzSNx3GJ5d1Qo3xUUWnWUbxlWloa0ab7N61XsPnA3YKnZ1lgrEz1gkSxYCZ1ENAkerhVs180x8dTumq8ldbN1v0EJg2JLDZ9mWJhesGhWAYEREsDv4HlUZr05pLqxSzXWlZa7be/VYzmN2ZcshetWM0xqCdI1MemsMoOOk6lLKadZvMd7ESqmY0my1JwtoLaW6TevjKxCgTaXtSeI31mj7Kwvp8Dl12llEm5ZvqxxWP9zw6x8WGZSGwlhygABDlcwHla6ZjCMZq1r6kY+MUXdVZK+69tnRpRUPtS0QYwlsE7jmPZ05RrrrrWPPjsN1ZPVTV6r+Y7idtWnYt4laBPImANNwiOZ9dHNP8AtKQySrBZvGyG7W1ban5rbI7cCeDkFdY+jED0mimtheWTVGvePV3devWcXaluQfFbchix4zMwII0Akeyoz1sDyapZrjHot56f1FDatrUeJ28pIOXM3AEHXfrM90VOethHJquD4136EVmOuh2dgoUGSFG4dwqjd3c26UXCKi3e2s1T22Z7oGGt3hNvymKsD1CbjugTOp19tZ7Xbwv/AMOOpKMIt1HHToV17T86Dj4FwGA2fbUnQHrVMb8p176Zr5pKrwbV67fU8Ti4F9VOz7RAOnxscZgGddDFM180OvHSq0uw4cO7Mw8Ss5lUBkzgE9YeywgZdCjcZ1qM139lEqpGMU+NlZ6HbZpW3G61WFts52bXZ9kyN4uAAnfpG7dG6pzXzUV4+CXvpdgzfwTCFbAWkZlJU59ezlGgWde0up56mocdWaXhWi/WVZtJ44bb7eh6Cr6QWGF0u1lbIfUIGDAQBJEc9/rrHUTve1jcyOcXTzVLOtrtYsvBx/WFn0XP3TV8n94jU4b+Cn1eJ7ZXTPBELbeC67D3rRbIHRlzRMSImNJj01Wcc6LjtM+S1uIrRq2vmtO3QeZjoZZKZxtIm32TmFhyuqllMhojLOvDUVq8k+8eh9JF9j3/AMRr8kcNkZ/hVcitlLdUYDQDE5uTA+uo5J94n0lX2Xf/ABON0SwwbIdpw2uhsODpnnQt/wCW/wBk1PJN49JV9l3/AMR2z0SslWybUYqTDZbNwg6gAMA2olhv505I+cQ/pHFtN0Vhv/icXoZhyYG0xIDN8kdyCXPlcBUck+8T6Sr7Lv8A4iLvRDDBM7bUAQErJstGYDMQO1vinJN49Jf8X5v4ix0Iw/DaQJkLAskkE5YBAaR5a+2nJN49Jv8AF+b+JJxHRnDDCWgdpKEz3bq3OrPaACo4ADcI++rcl9W1zCvpBas6nF6Ula+x32EY9C8PE/CYIBjSyxjUjWG01VvZVeSfeM3pKvsu/wDiB6EYeA3wmuVgCD1WhBmIObjlbTupyTeT6Tf4vzfxCx0Jw7oXXaalFZFLdSQA1zLkGrbznX205JvHpN/i/N/EQnQ7CsGK7TUhQC0WSYDMFH0t+YgR305JvHpN/i/N/EWvQjDndtIeUF+RM5jMCM065TTkm8ek3+L838SZhvBmtwZkx0iSvyJGqmGGrcCCPVTkm8ek3+L838R1vBTp88/+H/fTkm8L6Tf4vzfxJWP8GvWXGfxsrIUR1U+SoXzv7v31aWS3d7mKj9IeLgo8Ve19e1t7N5H/AKLD/bT+y/31Xkn3jJ6Sr7Lv/iH9Fh/tp/Zf76ck+8PSVfZd/wDEP6LP/Wn9l/vpyT7w9JV9l+b+If0WH+2n9l/vqeSfeHpKvsu/+Ip/BixjNj2MCBNsmByEvoO4U5K+cQvpHFaKKx3/AMRB8Ff/AK0/sv8AfUck3k+kv+L838Sz6N9APFcQl/xnPlDdnq8s5gRvzHnyrJTyfMlnXNXLuHOU0HS4u17Y3vo6jbVsnAGMdiVt23uPOVFZmgSYUSYHqoCJsDaVnF4e3fsj4q4CVzKAYBI1HqNAPbRvW7Nq5ddRkRWdoUEwok6cTAoBrY2NtYqxbxFpexdUMuZQGg8xQE0WFG5V9g/ngPZQHepXzR7Bx30AGysRlEcoEUBE2nftWLVy/cUZLSNcYhQTlQZmgc4FAI2NjLOJsW79pfi7qh1zKAYbmOegoCaLC+YvsFAVOzttYe/icThkUm7hsguSoj4wFlynjxoC18XTzF17hw3UApbKjcoG7gOG6gKHpD0jwuDu4a3eXtYm51aQqmDzeSCFlo0nU0BoAKAz3Svpnhdn5BfZ2uXPItW1z3G9C8vSaAOj/TCzirN68bWIwyWdX8ZQWiFiS28jLAOtAVGA8KOFv3Ut2MPjbiO4ti+tj4mScsliQQJO+KA3NAcdgASSABqSdwHEmgEYe+rqGRldTuZSCD6CNKAcoAoAoAoCs6T/ADPE/qbv7hoCj8Ef9T4L9Wf32oC26afMMX+ou/uGgK7wb3VXZGDZmCqLCkkmAABqSeAoCOfCnsnrOr8eTNMTku5P2mXLHfMUBqbu0LS2jea4gshc5uSMuSJzTuiKAyY8K+yc+Tx5ZmJ6u9l+1lj1zQFn0zxCXNlY17bq6NhL5VlIIINpoII3igM7sLpDYwmwsKb2ISy7YX4uWhiwXTIu8wSNwoCF4MvCDhBgcPaxWOnFEsGD9Yzlmc5QWg8xxoBrY/SHDYLbG2rmKvpaUnCgZpkkW2kKolmPoFAbLo907wGNfq8Nile5qchV0Ygb4DgE+qgNJQHjHS/ZLbWxm0mWcuBsC1hyDH5wCLrsDz7JX0EUB6P0T6RJiNnWcW7qo6rNdYmFUoPjSTwAIJoDzT8vdnDb74t8QDYXB9Utzq7jDrc4JCgKT5JbWI1OtATPCR4S9m4rZuJsYfFFrrqoVeqvLMOpIllAGgO80Bb7D8KeyLOHs2vGsmS2i5RZvwCFAIEJFAWFrwubIYgDGxPO1fA9ZKQKA0uPOHxOEuZnV8NdtNmdW0NtlOYhh3TuoCq6I+I4PZqvhbpODQO/WsWOkkux0B3g8OFAI2t4SNmYZgt3Gpm0MIHuRIkTkBjQ8aAkbc6dYDCZfGMWiF1DKoDs+VtVYooLAHvAoB3o30xwWOLDCYhbjKJZcrqwG6crAGKAvqArOk/zPE/qbv7hoDzLwedB7l/Z2GurtbaFkOhIt27uVF7TCFHAaT66An9JegF23hMQ52xtJwtq42Rrsq0KTlYcQaAoukeOydHtlWmfJbxDWLd1pIi1qzzHDQUBrB0p2D1Hi3XYXqcuXJk0j2b++gIXgo2lZ+BrvjLo2Gs3b1sm52kNqQVBB3jtRHqoCY3TPB37ZSzsrGYmw4ibeE+LYHTQtlEUBnugV4no1tFTMW1xqKG3herzQfWxoDV9FLKtsGwWUEjBmJAMdg7qAT4G8Mh2RhSUUmH1IE+W3GgK/ojgbVzbu2WuWkdkOGyMyhiua2c2UndMDdyoA8KmGS3idlXraKt3xxEzgAHKQZUkbxQG56SbVXC4W/iG3WrbPHMgdlfWYHroDzrwW9JsBhsAvjGOw4xF93vXgWE57h3HvCxpzmgHfBBtS0MRtDA2rqXbKXTesMplTau+Ug/RMD0k0BLw1hfynujKsfBw0gR8qlAWHhgsKNj4whFBypqAPrEoC8wVyxZwVq7e6tLaWUZmYAADKJJNAZm505wmIUra2ZjcXaYEZkwk22B36vAoCq8Flw/A+OSGVUuYpURt6rlJykcCCaA5sH/wm/8AwuI/euUBqvBps2yuzMGVs2wXsW2YhFBZioJLGNSeZoDI7P2jY2btDHvtLDuGvXQ1nE9SbiG1ACorgHLEbvRQG86N7awGLLXMG9l3AhioAuBTwYQGiRQF/QFZ0n+Z4n9Td/cNAUfgj/qfBfoH99qAtemn9X4z9Rd/cNAec4/Y9y/0e2bdsJ1lzC9TiAgE5gk5ljjoZjjFAXeF8JOxGQM727TfStvYfOp4qQFMkd00Az4QQuO2N1uCss1rrEum2LeQvbtt2yE0J0E7tRQE7DeFfZfVJkvMWgAWEtXTckDyAsROkb476Azvg/w1xthbUti2wus+NXqyIbM1oQpHPWKA03g6vridiWrdppZbDWGBkZbgUqVM95FAU/gk6U4azhbOz8Q5s4y27WzZdWDFmclcpiDIPP8AgSBO6Ef13tv04X/ttQCPC+e3sr/jrfuNAJ8MOIa8cFs235WLvrnjhZtkFyfbPoRqA21vo/hQABhbEAAfJpw9VAYDpxYTZ209m460i27TscLfCgKMtzyGIHKWP+AUBOwv/ii7/wC3D/upQFh4Y/6mxn6Kf91KArfCPsy7iNghLCl2Fuw5VdSyplLADieMd1AP4LwrbLFlMt5g2UKLC2rpcECMgAWJ4b4oCs8F9t32ftJerdXa/ifi2EOC6yFI4HUUBB6NY1H6LYi2rduzYxCXVIIKvLnKQeMEGgN54Of6rwP/AA9r90UBExvhJ2bau3LN/E9XctsVZXt3eHIhSCPQaAzPRnE2sdtvxzAWiMLbw7W7l7Iba3LjNoACASR6OHooD1SgIO3L7W8PedfKVGI0nUDlVKjag2jFXk4U5SWlIw1vbuN6tXFy2EObL8mCcnlADmK0uOq2vc5KynKM3OurdWo5a6QY10DC4mVnFsSE1Y8IPpqFWqtXvuEcqyhq6a026xq70mxiMyF1lSVMKpAI0Ikab6h16qdisssyhNpvQIt7VxLl3C2iyAMZtJn1IAjSSZIqVWqu5McqyiV7PRuJLbfxwVmLABXyMMgkNE7uWlTx1W1yXlOUpNvU7FevSS+GzDqw3nC0gPtiapymptMfLq20dHS7FfWL9hacpqbRy6ttL7Ye27hw7XGyz1jTCAaBQdw3mtLhHhGvQpRlC127Y9B3eCP/AFMZOpqEW+k1u4FulrPDK7qFI4wC2oI4jhXLlwxwhGWbZX3K/gdZZNRauP3ulGQF86HtKpKgMczHKoMd+lVjw1l8nay24q2jHwJeS0UrjVzpeuVW6xGDQRABIlSwJG8aA76uuF+EbuNlhu6iOTUB09Ju0Bnt5oJ4dkCJzHh5Qqn13l9r2XZ52E8lojh6T6A9bbhmCgiCCx3AEcaj68y+7Vlhjo1DktEWm3GcSGtuOYAYTVZcP5bF2dl1FlkdJ6B23tO6x7IBbdouv/1V6XDeX1ZZtNJvciJZJRirssdo7QW0B1hADMqbpGZtwPLX+FeqdWonY56jG1yJhOktl2VUur2kDoT2QykAjITvMGYG6odWohmxEptPD58ydUW0LXFCEKCCVLvwBiB3kDjTjqgzYjmI2/atuUZwrdkxlOucOVg8ZFpvZ3iirVBmRC5tiwisxuWVmcwlASwEwRxaBu36VHHVBmRBOkFmB8dbUZVaWKqIbNlGvHsNp3VPHVBmRHeutXifkbpUwdEfKeR3wajj6hOZEm4YnQAAKOQgVkpVJyljoKzjFIlVtGIrOkvzS/8Aq391Y63u30GDKvcy6GedjHAYe0jJcyzcM9jK5JGmusAgTFc/P9RJ7ziqqlSjFp69mJ3CbZyoqhIbrhcORVCkAAZQvDdSNWytvuIZRaKSWu+HgScTtZYUm3cVXuO+hQZ0a5nPa8oMDpIIqzqK2jT34mSVdWWDSbb1Yq9+kQ23kzs4R5Nu2m8b7bBpJ74AqOOV722dxHKY5zlZ6Eux3F2ekCK7sFuw17rSMy7spBQ92v3VKrJO+Om5McqipN44u/7GfbeYrXNI5QGn2KfzN53Z34x9AceFcvhj3NP8X6Hp+APYmU2ExWGhbj4d0LxcHaLKRdFtATqNGORYI8oTxmuZOnXxhGadsN/q3ezVi9OjDcdtOOlryxXjuCVVtZHCFrdz6UZh1RQkzm+lbJHGTM61HFZVKTndXxXV619VtTt+hOdT0W84HLmKwbsSbdzUhpkiWuSsKA3Ea6abuNI08qilZrZ1LHHD9+oZ1NjzYfD9d1JtN5UKesbQ3R1rGCdNbQOk6+uqKdbi+MUl2LV6q1bJE2jnWt50/oW3wRaylcmhfP5TeVETv5aHnJrU5TUve+q3UZeLiP4PBpaXKggekk6AAanXcAPVVKlWVR3kyYxUVZE/BYxrZlYg7weNbeQcIVMjm5QxT0raY61GNVWY/wBL8ZaSwzXkzqWtwkkSwYMsEa6Zc3+E17htyndecDlaI2M/jMRhUs2bq2Ga3cW7k6u62rDPdZUg6hh1rKZGijdpBKTdhgLTF4S311t7bLae3bJIdnV1JJSZMhjI15HU6UtIYExcVg8RdRWtOX1RMwI0sOjHc2uV8snfryJqLSSJwZZjYNiZyGZY+W/0lZSN+6LjwOGbSqZ7JzUMDorhQuUW2y5csdZdgLDiB2tBF259ruETnyGaiTsfZC4cOFZmDtmM8D3VEpXJSsXGGuHdWxQqO+aY6kVpJVbhhKzpL80v/q391Y63u30GDKvcy6GefYHGWlWzmiVW8Gm3Il/k/TBrQjKKSvvONTqQSjfVfVt0CrO0ba4q3dBherCuQkdvIVJC/pEHSinFTUiY1YKsp6rY4a7C7e0LXVLbY54S4Pk9S7OGQqeGk7udSpxzbPeSqtPMUXjg9Wu+BC27iLbOBaACiYhChAJ8lpOpFUqtN4GLKJRk/V0dFitArEYAoAoDVdH1nCkc7rd/0RwrlcNO1CD+8/A9R9H/AGJlRZ2i5ENYxCsQAF6i2dDGkxAG/TurlSoRTwlF/wCzO2pPYxy7jH3izfY5gD8Tbkb+1ukgZfdVY046HKK/2fYS294rxpiEIt3oYqINhBlVi2pEaAFASOEg1HFpN4rC/wDc8bW37xfpGxtG5oWs4gHeYsox0BgjSSeHdNW4iGhSj2v5kZz3km3jbpcLF4AkiWtqPoyOB37qxulTUb4dTfzLZzvrG02ndIHYxE8R1SQPWRrVnQp30x7WRnveXCWXBk3Cw5ZVH3gVpOUWsI27TMk76S76QMwtjIhclkGUG2CdP74IndwmvoS0roXgcd6Cit4vEkdjDXiuuguYXfmhjosagk+2amy83IxF4pr/ANG0zHrWtmTh9bQGjg5d5EjKfRGtFYYi7Fy+Rph76MAxWfF4zBgCshOySpJnjHGjsFcSuMxsfNsSP+Zht/cMu6YpaIxJNpsUWUEXVByFjNowIbrADl1IIWNPpVHqk4iGvYtZm1fYy0ZHsAQIyzmXeQf+k91PVGJebDLlVNwOGMnK5QkchKgDv9dXpW4xWIl7JcVvmArOkvzTEfq391Y63u2YMq9zPoZiNmY1FtYbNdUKjXTdQmSUaIUrxnXStKEkoxu9tzlUqkYwhd6L3W7oGFGFHU9lWViuc52zLIIYMvAAkGZ4VX+mrFf6KzcFZ6ccUdC4cKCuTOHyyXKnslQtxRrIMMfXT1LYed4/opXVr3226106R3HHDM11yysS14kyc077OQDeDx9dWlmNt9P7FqnEtyk7PT+1iTds4e1cZYW2wzAQ7DsNZ+lroS5gd01ZqEZW0f8APmXcaUJtYJ9L0W+ZCs4ewyIoFvrClnczZjcLxcXiPI7qoowaS14dpijClKKWF7LtviuwY6SYRLZTq1UKc+oaZhiOZiBA9M1WtFJqxTKoRi1mrDHxLDYfzNoXMesbs7p7A0nvri8M+4p429b9DvfR/wBiY0LDdn80QSRmOZTAnUjTXTXhXCzlj/Ue7A79vujXVPDfmVuQwy9tdVkye4gRpzmrZ0Lr+o9GzWLPmiksvIBwduO1JDjdrlgRrOnKJqHKNsKj7Bb7oyguEH8wSRAPbUSY1KiPJnmdRV3mX96+x9++xGPNLDB4RWWblhEbWRofQdOda9So1L1ZNovGKaxQ94ha+rT2CqcdU2stmR2CreERTKooPMCodSbVmyVFIv8AbOBF5VUqGysjiXZIKjQyoJ9VfQL27F4HHsUx6LpEdRb8otpfvCSd8wmo7qnP3kWF/k6ufrOotZs2aeuuxm0OaMkTpTPFi3z3/Ms/tH/yVXAnEM1/zLP7R/8AJTAXYZr/AJln9o/+SmAxDNf8yz+0f/JTAXZLwBee2FB/usWERzIFZKPvEVn7JY10DAVnSX5piP1b+6sdb3b6DBlXuZdDMNskWWtWmuhey7WmEAE9ZGRzzyjNr3VowzWk30dpyaPFuEXLU7duh9QldmW20ZvIY2mKlQFyWy3WNp2paRTi4vT0d2kcTB6Xoww3K9+0csYG0uZQGzNhs5LFSoLAaAQCGBmpUIrDcTGnBXS1xvj51DW3cGtqyiqPJvXAGkEssKVaRwOpFRVioxSW0rlFNQppLayidydSSTzJJrBe5ptt6RINQBVy4WMsxJ5kkn76ltvSG23dmk2QQME5IJGd5A3kZBoO+uXwum6NO3O/Q9PwB7EyqQ2lEpaxQy65RIA0UZBz3jQcc1cl8ZJ2lKGOvtx87juYLRcGt4eACmM0MiBckEb4jQDteuilWve8O7zq6h6u8fdLRZSbeJJUtbBGbULJEnSRJIB9FUTqWdnHHHVrLYX1jC9UIYLjIMyczmIKHVTqASQNO/hV3xmi8MOjf57CuGnEEFpi9wW8WjkEkDMJy6+ieAo+MilC8GurWMNOJzD3bNsi4ExkzoGDsCfJJIO4kGTuqZxqzTg3DuW8JxWOJpMPeDqGAIBnQiDoY3equZOLi7M2Iu+Jqm/gPdX0GWroXgchHKqSFAFAFAFAFAOYfyhWah7aKVPZJtdA1ys6S/NL/wCrf3Vjre7fQYMq9zPoZ5JXJPOBQgKAKAKEhQBQGr6OfNv+af3RXJ4b+Hh+J+B6j6PezMnV5k9IE0AUAUAVACgOGpBpm/gPdX0KWroXgcdHKqSFAFAFAFAFAOYfyhWah7aKT9km10DXKzpL80v/AKt/dWOt7t9Bgyr3M+hnklck84FAFAFAFAFAFAavo782P61v3RXK4b+Hh+J+B6j6PezMnV5g9IFAFAFACjvipik3Zu3ncGO9TqO0uu4668OVbHJcUnNY6Hjjq2eJTPw0eAGxo3aErMjX0b4ip5K7S9ZXjpWO22y3RiOMxWGk0DfwHur3EtXQvA5SOVUkKAKAKA6BUpXIbArUuLSuLjlgQwrLRTU1cpN3iyZW+YCBt+0z4a8qiWNtgBzJGgrHVV4Mw5RFypSS02Z5n+T2J+ob2p+NczMl5scPkdfmM5+T+J+ob2p+NMyXlocjr8xnfyexP1De1PxpmS8tDkdfmMPyfxP1De1PxpmS8tDkdfmMPyfxP1De1PxpmS8tDkdfmMPyfxP1De1PxpmS82HI6/MYfk9ifqG9qfjTMl5aHI6/MZpNhbLvLh8rWyG6wmJG7KNdDXP4VyStWoRjTjdpvZsPQ8Cp0IyVXDpJnwdd8w/dXA+qcs+zfd8zu8opc4Pg675h+6n1Tln2b7vmOUUucHwdd8w/dT6pyz7N93zHKKXOF2cC4mbROnMe2s9DgzKIN59JvVq7Skq8HokO3MBqItPHHUezfWzU4MxjmUZW14rs095SNfTeSAYW5mkLcG6Iyj1b91SsiylVM9RmtFrWXVp0DjadrXXf8hu5g7hEC2RJJO71D31gq5BlcoZsaTV3d6OpdWPWWjWpp3ci5dfcOI5V6mUX4bNhoJicvo9oqM1+Wibhl9HtFM1+WhcMvo9opmvy0LilA4+8VaKWvxRDb1AB/MiiSX/UAk933VN3bV3EDlryhu9orJSd5orLQyVW6YRjH/Jv+ifdWpl/wtT8MvAyUfeR6Ued43abW7jgqCior6Az2myxO7TeTwFfPqWTxqQTTxba7Ff9uk7MpuLIuJ6RFSwFkgrm1JmYQuuUDfJBXeNQRWWGRJ2edpt42x8egq6rWoG6TqCQ1ph2wgJZQDLOuaTuHYn0MOdFwe2rqWq/cnbv7mOO3D1vbROLaxkhQcoJDCSBLGd0cAOMgjcao8lSydVb46fPnDsJVR51iJc6Q3QpPURNtmBObs3Atw9Uw4t2Bujf6KzLIqbds7XbpV16y3YleNlsJA6ReSBYcsYBEgCS5t6E7xInuBFY+RafWVv2v53luNewv7SSQNBPPd6zWpSp8ZNQTSvhd6DJKVlcvmw/U2TBkgM3dIHu0r3WTZCskoRp3vje5yp1uMm3YzmC6TOR28O0kWYCiNblsOwk6SCYA7jMVncEUUmWux9qm/m+JuW8sTn0kneF5wQRPdyIqso2JTuWVVLBQBQBQC7VueNZKdPPdispZpl+lWKa3clVzZrtpD6HIBPqGteU4TpRnl1VPUr9iN6jJqjG3nEz6dJYthnsvmygkKDxJAAHHQH1itV5BebUZKxk47DFCbvSC4pI6oHKx5jMoe8uk7iBaUz/AHhzFWWRQavnaV2O0X+r7CONezziTcVtcqSOraAbZLQSCtzlHHRp5R3isEMmUle+3DevKLuoJXbWZbTBCgudZqwJgoYCafSbUjuFS8lzXJN3tbRv19WscZghnDbca5dthbcI+Q6g5oYXSZO4EdWunCfRV55JGEJNvFX7s35shVG2vO0vq0DMXWxMDuuZh3Afxr1nAXBqTWVOS3Jfr8jnZZX007F3XqznDGO+Tf8ARPurUy/4Wp+F+Bko+8j0o8+brRefUi2QuQllAGkMYmZnd2d8V89XF8UtuvB9W7vOy75zItrxxF7Kh2LXCesYQBnPViQdOxG6dQJjWsr5LKWLssNC3Y9/RhoKrPSOWxiTdBuW0KlkgEroga5nYCTD5TbmJBij5OqdoN3x26cLLRovewWffFD+Fv4oOBcVMgLljKzlm5lgA6adVGnFpiBVJwydxvFu+FtOnDd+LusSnO+JDtjHJOnWHIQsskZswKlxIkwWUxwUc6zPkkt2OOnRbG2HX1lbVEP+M42dbSxmHm6JmfNPb1OQJu4mseZkvOejfpst22/UTeew7sTGYm4VN22FSNTlg5uQGYmNQQdfpAxFMppUIJqDu/07PODJpym9KNlgixsGJJ7QXXjGkTu1r0fA83LJFd6GzTylf1MNhTYd9oC3aAUFsgF0ubbHrIhipDwADrGsmeddV5tzWQ8mIxwK5kTKSAZCZgBbUkkB4Yl86wNRAgEGotEm7GrGK2gyZurt6qhC5QrHMRmBBfssoLGDvgCQaWgLscGJx2cqbdrKXAB7IITM4zZc8t2RbMaES286UtEXYWcTjyzApaUBWy+SxZgqZRo8gFjc1jcF3TS0Rdl3hXYqnWAC4VBZQQdYGaOYB41Rlh1W4g+yo0AzPS5bpaLLFW6y3mMgdjTPv7uA1rzPCLgsuqOpird9sDdpX4mNvOJRJcxiZwMtztHKzFJiDrAbcSAY0gE9wrUccllZu62pX+XzuXvNDtvFYzOAyW8pbUgroJfhm1EC3yPaOmkVV08mzbpu/Xu3bb9hN530CzfxIvHKFNrPvJWcpKDTtSNMx3cO+q5tB08W862/Tju6NZN5X3Ea+cYLpZCGTM7BS6DQo4VDr5IdUYce2eVZY8mcLSweCvZ7Vd9Nm11byrz74CziMZrKoYyldUWdGzK8OdxC7t4J5VXMyba9d9L2YrBbybzJez798uetVFTLoZXNMLAMMRMlweGiwdaxVYUVH1G2+7XuW63WWjKV8TQ7Df40QdDMx6ONdDgKUo5ZFJ4O99+BiytJ0mzT17044xjvk3/RPurUy/4Wp+F+Bko+8j0o80x+DzPdBckObZ+SuMUK5dFdfokDhuJNeCpVc2McNF9aV730p614HXlHFkezhXXysXfJLfV4jyQFgAE7wVJnjmM7qySqQeinHtjv/wCdRCTWt94hMFc7JGKusROptXyTPVhhMyAch3bs/drLqwx/prtjvt469hGa9viK2ls4XXZhcdZyQepulpRWSC3EHNJHGBUUa7pxUWk9P90bYtPutgJQu737jt6xcMjxu6JDQDavgiTMgiCYBjugetGcNPFrVrj++vtxJs9viP4a24dWOIuuoJJXqr0HdEEd4Ohkdo1jm4uLSgk9t4+f+Eq99JajHKeFw/8ALu/5a1eKlu7V8zLnIvMKubDOMzJOcZh5SyvlDvG/1V6rgb4X/ZmhlXvOopUwha3aKY+zbUWobqw1vMXWFusM8qYyETrpv1rr3x0GqSb2zuzYnFqXtZiGLdpldgyr2mMjKAuYydAwIqL6cCSDbwdxRbzbR7TAgoHe4cxU24QhpIV7isSeIG7hN1sILH4PUXkfxlJFsWe0czlgxJZWZjLS4EEGNKi+Ggmwy3Rm4HLpicjfHahD/wDuu27nBhGlsoSPOkREUz1sGaF3o3ebMWxZYxcCnK8qH6qBOeY+K1gicx3Uz1sGaWGxNlvY6zNdzqxZgsMApa5ccwCTGjgaROWeNVlK5KViB0oSXPZzDMpIyZ9I10g+2vK8Ju2XVMbaNdtSN6j7qJmWwt3gtsaCPzUnUAAkmNQTJ4bwKwqpT2v/AMybPygu4N4OXKCQN+F0EASV001k6zwpGrDXf/z8RZ+UTcDaVVi9ZDvzXDZR6hFYasm5epKy3yuXja2KJGWz/Zj+w/0rHerz/wA37lvV2Bls/wBmP7D/AEperz/zfuPV2Bls/wBmP7D/AEperz/zfuPV2Fx0ay9auS3kGumTJw3xXS4GzuXQznfTrvqZhym3Euxrq94cgYx3yb/on3VqZf8AC1PwvwMtH3kelHl218HmvT4teuaDtLdKLuHDnXhcnq5tK2fFbmrs6s162gMJgiMh8XvLlLntXCxBKACTuynce/XvpUqp39dO9tCtrfetIS3EXD7LOe3+aX1hba5he0TdMA71WPWQN9ZZ5R6sv6kXpdraf3fcVUcVh3lziOj9l2LN1kk5jDsBMzIA3VpQyypFJK2zQjK6UWO4fY9tCpGclc0EsW8oAMDPDsjTdVZ5TOSadsd2wlU0iOOjloMrKbikMpgO2WFjTLuAMCsnLaji4ys9OrHHeRxSvdE7Z2ASzbFu2CFExJJOpk6n01grVpVZuctJeMVFWReWHC4a4W8kBydY0C66+ivVcC/C/wCzNDKvedRl7drB6RlmUEHECZAtdWCMvKxb38jzNdn1jUF4WzhGQOtrMisLYJuto1pUn6Pm2Ek7oU8zMNsDuEwmGdwtsB3zG7AxILE5rZJOm7NZT7PeaNsWJi9HUBQjDkFCCvx40ytbZRu1jqk9Q76jP3k2Zddfd+oH7QfhVLItdh1936gftB+FLIXYu1duEw1oKOecH7oqHYK5U7fwy3LhDAkAgiCRqBpurynC05Qy2bju8EdDJ0nSVyoXYlkR2G0gg53nSI467hWi8qqvX3L5Gbi4g2xLBAGQwAFADONACANDyY0WVVbt336F51Di4nfgWzBGQxmLau5hiIOUzIEcBpUcqq3vfdoXyHFxFHZFqIytGv03+lE6z/dH38zTlNS979y+W8cXEcw2z0RsyhpiNXdtJncTG+qzrTmrPwRKgliSqxFibsX5ZfX7q6/AfxsOvwNbK/dM1Fe/OMMY75N/0T7q1Mv+FqfhfgZKPvI9KMVcwVtjLWkJO8lVJ9tfN1VmlZSfadxxT1Cfg+z9Tb+wv4VPHVOc+1jMjsD4Os/U2/sL+FOOqc59rGZHYHwfa+pt/YX8KcdU5z7WMyOw58H2vqbf2F/CnHVOc+1jMjsO/B9n6m39hfwpx1TnPtYzI7A+DrP1Nv7C/hTjqnOfaxmR2Gg2ak2SOZI3A8OR0r1XA3wn+zNDKfedQ2NlDzxvn5Kzv5+Tvrq5xr5oHZekZxG+OqsxI3GMtM4Zp23szK2ZXAbzhasg+3LNRnDNHvF7n17fYt/hS62CweL3Pr2+zb/Cl0TYPF7n17fZt/hS6FhVqy4Mm6zDkVQfeBNQ2Eiu2t8q3q9wryPDPxs+rwR0cm90iJXMM4UAUAUAUAUBN2L8svr91dfgP42HX4GtlfumaivfnGGMf8m/6J91amX/AAtT8L8DLR95HpRka+ZndCpAUAUAUAUAUBc7K+S/xH3CvW8DfCf7M5+U+86iXXTMAUAUAUAUAUAUBTbW+Vb1e4V5Lhn4yfV4I6GTe6RErmGcKAKAKAKAKAnbF+WX1+6uvwH8bDr8Ga2V+6Zp69+cYYx/yb/on3VqZf8AC1PwvwMtH3kelGRr5od0KAKgABUpXdkDpU8qtKEotpohND9pVIBYQJAmTqPpfw3VvUYUXCMqisrpXu8dN/0xRik5JtLzsDJqOwpkaQTHeZqHSSqRWYnnaLN204vTf5E3weOgtNngZDG7OYr0fBqgqDUNGc7GlXvnq+wkVvGIKAKAKkBQC413VeyvaxXUBAj20zY2uLu5R7V+Vb1e4V47hn4yfV4I6WTe6RErlmcKkBQHcpiY0q2ZLNzrYEXV7C7A1jLPrIjmazZNFOea43v0q2//AKVm8L3sPdWpHZg6mTJkCd4G46VtcTQlG0LPF3d3dRvpS0PD/hjzpJ4/tcmbOtAXVIAGrDfMiNDXU4NoQhlUJxVsZLB3urYPzp2IwV5t02nu3ay/r2ByxvEJKsDxBFYcopqpSlB6Gmu0vTdpJlJ8GJ57ewV5f6jyfny7EdDlc9iO/BSec3sFPqPJ+fLsQ5VPYjnwWnnt7BT6jyfny7EOVz2I6uzEB0dpGu4VaPAtCLUlOV1uQeVTeFkPnDdkg3GjnCzHHWtt5Fem4OpKz3K/RcxcbjfNXeNtg1O99391OH8KxS4Mpytebw+7DV1FlXktXexXiQ887o8lIjlFSuDor/3Hot7MLW2Wtb5jjns72dZksoJzEFjuAHD3VaU6HB9BJ5zTb0JeGCISnWnqwQyNq2+T/wDT+Na313kvNn3fMvyWptR34Vt8n/6fxp9d5LzZ93zHJqm1B8J2+T/d+NPrzJdk+75jk1Tau86NqJyf7vxqVw7ky0Kfd8w8lnu7zp2wnJ/YtWfD+TvVLsXzI5JPd3nPhVOT+xar9e5NzZdkfmTyWe1d4fCqcn9i0+vcmta0uxfMcknu7xeKwCuxYswmOA5VmyvgqjlFV1ZSkr22bClPKJQjmpIa+Ck85/YK1vqPJ+fLsRk5XPYg+Ck89vYKfUeT8+XYhyqexB8FJ57ewU+o8n58uxDlU9iHbODC7naOUCP50raocHxo2UKkrbLK2r5FJ1nLTFd4HBjU521gGVU6DcNaPg+LbbqPGy0ReC0LHztHHPZ3sSMAsRnb7K+yeVY1wVSUXFTav92PTp023aCePle9u9j+EwgDqcx0mBCgajXdW3kmQQp1ozUm7XsrRSxWOgx1arcGreJaV3TSE3dx9FUqewyY6TG4/DoL11vGUt3GOHGXcQCSqqePbIKgiONaCeGgzsbxOzLqqxfHnL2dZYHs5sxJU7yWG7zalSWwWYxf2c6XGLY9FuXQmViCGyW7jEAENEA3VT2TqaXw0AkDZDo6gYvKYjKA2YgG4QxJJOmcd0r31GduFhZ2ay2ij4sMTct3AzSV+K7bq8nyGC6iQKXx0Cw3gtihmdrd22QMR1hUKcshQptMJ8j6XpCnhUuRFrl9srCdTat2sxfIqrmO8wN5ql05XZa2AjpEy9WunZkyO6Na5X0gadGnmbf0M+RpqUrnnmA2eCBcs4tV7BSQCJPxjAlSdYN5DqPojnXHq1mrwqU28b//ABX/ANX2mzGOtPzj8yVewwN1IxC9Z1DqDq25hmuZpjQsIBrFGo1B3g7ZyezVo6yXH1tOoX4g5z/nfmyAxhRKEiZkDsOAZn4w8hVeOgrf0/307t67Cc17Ru3gLjkoMYzMqpmjNuIWCSDvOUkaycxmas60I+s6dk29m/526got4XJCbIujL+cExvnNJUsTlzTI38+A4aVR5TTd/U8NNrX0WJzJbS6rRMxL2ddtq03FkcDvj1ca6fBdbJaVW+URvsem3VrMGUQqSjaDJXSXFIiqzhiDcQAKwWSQd5JGkST6K9pUWdN2OfSqOmsOgoX25h1srdz4hkLBCYhlKJnhgY+ipn0GqcW72MrypvUtfeTr3S6wobR8yMquuVuyWdU1bydC3Pgani2a+cI/LTC5mBdlCkDMysJYlgQBxAyEk7tacWyc4fxXSeyiG4BcdQ4Rsq6hihcDXfosesVCgxnEe90ysKwUh98HQ6EkBRG9iZmBuqeLYzh9elmFJgXGO76DcWVQN2/M6iozJDORpMMw3RrWxk8oaNZjqJ6dRJrbMQm7uPoqlT2GTHSjJbU2bhnuh7t4LcUqfLRYysjrIPIoCJ85udc+LaWBsNIhnYmDKlWxOaRcEm5azDrSpcqQOy3Y0I3S3OrZ0thFkSL2Awri2GxIYW7ZtQblvtIWRiHMSTNtdRHHnUXlsFkL2jg8NeyG5iQWVWUMHthiGBDSQOM6jcYGmlE5LULIhDYGCHWfnAAuBwwD2gIcXQYgcrzexeVTnS2CyLDZtjDWXd1xCln8qXt66zwAqru9RKsiy+ErP11r7a/jUZrJuiP0gI6meHa48MvOuPw17mn+L9DYyb2pdB5xhmw3VrmtuiqA/wAoCNUtMoBgAnyBGmo4zXPmq+e7NNvDRvkvn1dBljmW87h22MKxaUuAhsihTIaMoVlHnEWFJB5cZqj5QkrNbXfVpv1LOeJPqefO4fsX8KVLRcGcWy3Jczh7ckaDUg8huqkoZQmlhhe2+ysyU4Ml4bG2LFw2gGBLJbGsjsi2ATy1vKONYZ0qtaCm7aG/H/8ALLRlGLt1ee0eubfRbmRlIUFwWkGCjIvk74JuDXf3VRZHJwzk8cMOlN6eotxqvYscFiluoHWcraiREjgfRWvUpunJxelGSMrq6HjVCS12+HKKLd1bRL25dsui8YDaFjuA76+ia+peBxdRUXr+PQov5s4ZgC3k5TvMidZ3aVNojEXibmPUE58GFAUl2kAmO2SJ7I9Z3VHq7yMRbWcX1adUuHEFyApyrl7JtawdIzTG+RT1dZOIpkx+oHi2sQcraQusrOsmBv0HOnqizO5Md1n/APOLeaJiSVlYePOgMYnSd5inq2GJe5ByFYy1h3D+UKzUPbRWfsk2uga4m7uPoqlT2GTHSjJ7RwF5rjsl3EqDEBGs5QQAJAZp9RFaCasZ2iPd2diCQRfxixybDmd3Mnv9vcKXW4WFNs++bmc3cXo5YLnsZQC0hIDCQBprJil1uFhPwbiACFvYpRrABw5iSDoS090md5pdbhYG2ZfzZhdxazlmGsdrKIkyx19Eb6Zy3CxI2dhr9tgWbE3AFIyM1mJJkMTmkkDTU0bTCLPxp/7Pc+1a/wA9VtvLXGNvSbIgdrtQDG/LpPDfXH4btxNO/O/Q2Mm9qXQY8Xbvi8i2OtypAa0QobsdaCACRJJAMHdOoFcPNp8bjL1cdDxtjbz4GzeWboxLPBQyAtbytCllZROaAeGhiYkcq1ql4ydpXWNrbDJHFYoeFhfNX2D+eNY86W0tZHTZWZyiecD+eFM56LiyA2VmconnA/nhTOlouLIUiACAAByGlQ23pJOmgLzamAS8uS5JXsnQxqNRrvBB1kQRX0O9rdC8DjJXKodEcNBBVzJkkuxJ8qZPfmPsHKp4xjNE4LolYtsWm4xk5czGFUgjKBxHabfz7hRzbGaX4FYywUAUAUA5h/KFZqHtopU9km10DXE3dx9FUqewyY6UQK5htBQBQBQBQBQBQFd0g+R3x5WvLs765PDXuaf4v0M+Te1LoMIbl4aDxc8mNy6Du1JAMb+UVyLUnzuxfIz+tuBHvHJJsCHh+3c7SdnVNdG8oa0ap42UtGGCweOnDRoHrbhQa7mjNayydS7zH0RAMeuotTtod+hE47jjPdyCGs54WfjHyg65iNZJmO6pSp52h26FcjG2obbFX5A6uxuknrrsTppvnjyO6rKnSs3eX/iiLy3dpZ4N0K/GlVbkty4RHpJrVqKSl6l7b0jJG2sl2DazdlpPDtMfuJrFPjLYrDoRdZt8DZN/Ae6veS1dC8DlI5VSQoAoAoAoAoBzD+UKzUPbRSp7JNroGuJu7j6KpU9hkx0ogVzDaCgCgCgCgCgCgIW2fIT9I+6uPw78PDpfgbGS+2+gqJryxvhNSAmoATQBNAE0AGgNK38B7q+hy1dC8Djo5VSQoAoAoAoAoBzD+UKzUPbRSp7JNroGuJu7j6KpU9hkx0ogVzDaCgCgCgCgOxU2ZFwilmLkHbPkL+kfdXG4d+Hh+J+Bs5J7b6Cory5vhQBQBQAonQb6mMXJ2SxDdhfUtMZTPorKsnquWbmu5XPja9w6lonKYpyerm52a7DPje1zRN/Ae6veS1dC8Dko5VSQoAoAoAoAoBzD+UKzUPbRSp7JNroGuJu7j6KpU9hkx0ogVzDaCgCgCgF5BzFZM1ablbvYc4cKjDNsNYqd+7hV7q7IsV+2z2F/SPurhcPv+hD8T8DbyT2n0FPXlTfCgCgF2lB3tH41noU4TbU5ZvzKybWhXHXwwBA6xdfuHOtmpkcYSilVjj3LaUVRtP1WOBx5MjLp9KNxPH1nStlVI34ttZqt/dZ4N67PbiuixSz9rXjqG79wdog6sT6l/wBT7qwZRWhacoPGbfVFfN9yLQi7pPV4/sXr/wAB7q9jLV0LwOahJqpJRja2Kyz8HPOTNl6+1ObNGSd0x2p3Rxmr5sdpW7Hbu08QGAGBcjTXrLfIE6HvJH+HvpZbRdiru0r43YJmHdcQHdxB79N/fSy2i7OHaOI7X5kdM2WLqagTlJmMs6c955UtHaLs4Np4jJPiLZ9Oz1qcVk9rubs+qaWW0XZYbExVy5Ju2DZIMAFleRlBkFe8keqslFJVFYrP2S5rfMAGgOZRyFVzVsJuwyjlTNWwXYZRypmrYLsMo5CmatguwyjkKZq2C7DKOQpmrYLsMo5CmatguzjWwd4HsqJU4S0pBSa0MT1K+aPYKrxFLmrsROfLaHUr5o9gpxFLmrsQz5bQ6lfNHsFOIp81diGfLaHUr5o9gpxFPmrsQz5bQ6lfNHsFOIpc1diGfLaHUr5o9gpxFPmrsQz5bQ6lfNHsFOIpc1diGfLaLyjlV81bCLsMo5CmatguwyjkKZq2C7DKOQpmrYLs5lHIUzVsF2GUchTNWwXYZRyFM1bBdnco5VOakLs7UkH/2Q=="/>
          <p:cNvSpPr>
            <a:spLocks noChangeAspect="1" noChangeArrowheads="1"/>
          </p:cNvSpPr>
          <p:nvPr/>
        </p:nvSpPr>
        <p:spPr bwMode="auto">
          <a:xfrm>
            <a:off x="719138"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4" descr="data:image/jpeg;base64,/9j/4AAQSkZJRgABAQAAAQABAAD/2wCEAAkGBxQTEhQUEhEUFRQXGBgYGBcYGBcYGRwYFxwbHBUYFxgdKCggHBolHhcaITEiJSkrMC4uGh80ODMsNygtLiwBCgoKDg0OGxAQGywkICQ0LiwvLCw0LCwsLCwsMCwsLCwsLCwsLCwsLCwsLCwsLCwsLCwsLCwsLCwsLCwsLCwsLP/AABEIAQAAxQMBEQACEQEDEQH/xAAbAAABBQEBAAAAAAAAAAAAAAAAAgMEBQYBB//EAFEQAAIBAgMEBAgJCAgEBgMAAAECEQADBBIhBTFBUQYTImEHFDJScYGRsRUjMzRCU5Kh0RYkcnOTssHwFzVUYoLS4eJ0g6KzNmNkdaPxJUNE/8QAGwEBAAIDAQEAAAAAAAAAAAAAAAECAwQFBgf/xABDEQACAQIBBgoGCQUAAQUAAAAAAQIDESEEEjFBUWEFExRScYGRobHwFiIyMzTRBhVTYnKiweHiI0JjgvGSJEOywtL/2gAMAwEAAhEDEQA/APcGManQUA140nnr9ofzxFABxSROdY55h/PA0B3xhPPXWDvHHdQHTfUAHMsHcZGvooDvXLE5hHORHtoDjXlABLKAdxkQfQaA6twGII13a7/RzoBdAFAFAFAFAFAFAFAFAFAFARr20LSkq11FYAEgsAQGMKSOROlAJXadkiRetkafSH0vJ9s0ADadns/HW+0CV7S6gbyOe+gOttG0BJu2wImcwiCYB9ulAcs7Usu2RL1tn80MCd07vRrQEugK3pLiOrwmIfKGy2nOVtxgHQ91UqSzYtmzkdFVq8KctDaXaeMP4QUJzHCWDBmclwwSQ0jXzkB04gVrcdU2I7z4LyCzedPs/bcLPT1RBOEscx2LmmXszv00cj1mo4+psRd8D5Ekm5T16tnUPL4Qzcb5tYLQBJW5oFggCToKPKKi0pFqfA2R1JZsZS89RMbp5cKKhw2HyL5K5WgSCJGumjH21TlU9iM/o7k3Ol3CB05uBSgw1gK0SvbgxEaT/dFOVT2IejuTc6Xcdu9OXa2ttsLhjbQgqpVoBAIECeRPtpyqewejuTc6XcOW/CBeXLlsWRknL5embfx41PKp7EPR3JudLuLHF+Ei/bwqX2S3JutbOjEQFUgwNd5q6rzaTVjUnwNk0KsoylKySe14trYVJ8MN0fQtbp8l+/8AA046rsRD4MyBaZy7OnduFt4XbwmbdvTf2XjdNRx9TYi74IyJXvKWG79gbwuXgxXq7UjhlfhrpTj6lr2QfBGRKThnSut37CX8MF4b7dv7L8J/A1PHVNiKvgrIVplLs/bcSx4TsT9XZ9jfjWPlU9xt+juTc6XcH9JuK+qs+xvxpyqewejuT86XccbwnYqPkrPsb8acqnsRK+jmTc6XcObb8KF6xeNvJb3IR2XPlKp1jvasjrzvgkaUOCckzYucpXd/FrZuIS+F68foWuG9XG+Ij2io46psRaPBWQv++WrVttu3o6fC5e1+LtaMVPZfQgSZ7u+nH1NiLPgjIl/dLS1o1rTq79BCxXhLFw5rmGwznXU22Y9+vHRPuFTx1TYir4KyBf3y833bh210x8krgcGIIYEW4IPA+mqcqnsRtL6PZM1fOl3Dg6asFyjB4XLyyHmT7yajlU9g9Hcm50u44nTMgZRg8JBABGTQgGRPPXWnKp7EPR3JudLuLvoZ0nN7F2rfi2HQEP2kSGHZ1g9+VR6hWSllEpySZpcI8DUcmyeVWLd1bTvZ6dW4eZKbpl8wxX6m5+6axVvdy6De4M+MpfiXiebvg3DH/wDHWWIG9X7J1PBvQRu/hWnmvmo9Uq0HH38kt6x7hAwt2CfELRGYsO2uhgDduI7J05sdKZr5pPG07pcdLRbQ9/z7hGHwbPkdMDZMsjfKERlIJzSNx3GJ5d1Qo3xUUWnWUbxlWloa0ab7N61XsPnA3YKnZ1lgrEz1gkSxYCZ1ENAkerhVs180x8dTumq8ldbN1v0EJg2JLDZ9mWJhesGhWAYEREsDv4HlUZr05pLqxSzXWlZa7be/VYzmN2ZcshetWM0xqCdI1MemsMoOOk6lLKadZvMd7ESqmY0my1JwtoLaW6TevjKxCgTaXtSeI31mj7Kwvp8Dl12llEm5ZvqxxWP9zw6x8WGZSGwlhygABDlcwHla6ZjCMZq1r6kY+MUXdVZK+69tnRpRUPtS0QYwlsE7jmPZ05RrrrrWPPjsN1ZPVTV6r+Y7idtWnYt4laBPImANNwiOZ9dHNP8AtKQySrBZvGyG7W1ban5rbI7cCeDkFdY+jED0mimtheWTVGvePV3devWcXaluQfFbchix4zMwII0Akeyoz1sDyapZrjHot56f1FDatrUeJ28pIOXM3AEHXfrM90VOethHJquD4136EVmOuh2dgoUGSFG4dwqjd3c26UXCKi3e2s1T22Z7oGGt3hNvymKsD1CbjugTOp19tZ7Xbwv/AMOOpKMIt1HHToV17T86Dj4FwGA2fbUnQHrVMb8p176Zr5pKrwbV67fU8Ti4F9VOz7RAOnxscZgGddDFM180OvHSq0uw4cO7Mw8Ss5lUBkzgE9YeywgZdCjcZ1qM139lEqpGMU+NlZ6HbZpW3G61WFts52bXZ9kyN4uAAnfpG7dG6pzXzUV4+CXvpdgzfwTCFbAWkZlJU59ezlGgWde0up56mocdWaXhWi/WVZtJ44bb7eh6Cr6QWGF0u1lbIfUIGDAQBJEc9/rrHUTve1jcyOcXTzVLOtrtYsvBx/WFn0XP3TV8n94jU4b+Cn1eJ7ZXTPBELbeC67D3rRbIHRlzRMSImNJj01Wcc6LjtM+S1uIrRq2vmtO3QeZjoZZKZxtIm32TmFhyuqllMhojLOvDUVq8k+8eh9JF9j3/AMRr8kcNkZ/hVcitlLdUYDQDE5uTA+uo5J94n0lX2Xf/ABON0SwwbIdpw2uhsODpnnQt/wCW/wBk1PJN49JV9l3/AMR2z0SslWybUYqTDZbNwg6gAMA2olhv505I+cQ/pHFtN0Vhv/icXoZhyYG0xIDN8kdyCXPlcBUck+8T6Sr7Lv8A4iLvRDDBM7bUAQErJstGYDMQO1vinJN49Jf8X5v4ix0Iw/DaQJkLAskkE5YBAaR5a+2nJN49Jv8AF+b+JJxHRnDDCWgdpKEz3bq3OrPaACo4ADcI++rcl9W1zCvpBas6nF6Ula+x32EY9C8PE/CYIBjSyxjUjWG01VvZVeSfeM3pKvsu/wDiB6EYeA3wmuVgCD1WhBmIObjlbTupyTeT6Tf4vzfxCx0Jw7oXXaalFZFLdSQA1zLkGrbznX205JvHpN/i/N/EQnQ7CsGK7TUhQC0WSYDMFH0t+YgR305JvHpN/i/N/EWvQjDndtIeUF+RM5jMCM065TTkm8ek3+L838SZhvBmtwZkx0iSvyJGqmGGrcCCPVTkm8ek3+L838R1vBTp88/+H/fTkm8L6Tf4vzfxJWP8GvWXGfxsrIUR1U+SoXzv7v31aWS3d7mKj9IeLgo8Ve19e1t7N5H/AKLD/bT+y/31Xkn3jJ6Sr7Lv/iH9Fh/tp/Zf76ck+8PSVfZd/wDEP6LP/Wn9l/vpyT7w9JV9l+b+If0WH+2n9l/vqeSfeHpKvsu/+Ip/BixjNj2MCBNsmByEvoO4U5K+cQvpHFaKKx3/AMRB8Ff/AK0/sv8AfUck3k+kv+L838Sz6N9APFcQl/xnPlDdnq8s5gRvzHnyrJTyfMlnXNXLuHOU0HS4u17Y3vo6jbVsnAGMdiVt23uPOVFZmgSYUSYHqoCJsDaVnF4e3fsj4q4CVzKAYBI1HqNAPbRvW7Nq5ddRkRWdoUEwok6cTAoBrY2NtYqxbxFpexdUMuZQGg8xQE0WFG5V9g/ngPZQHepXzR7Bx30AGysRlEcoEUBE2nftWLVy/cUZLSNcYhQTlQZmgc4FAI2NjLOJsW79pfi7qh1zKAYbmOegoCaLC+YvsFAVOzttYe/icThkUm7hsguSoj4wFlynjxoC18XTzF17hw3UApbKjcoG7gOG6gKHpD0jwuDu4a3eXtYm51aQqmDzeSCFlo0nU0BoAKAz3Svpnhdn5BfZ2uXPItW1z3G9C8vSaAOj/TCzirN68bWIwyWdX8ZQWiFiS28jLAOtAVGA8KOFv3Ut2MPjbiO4ti+tj4mScsliQQJO+KA3NAcdgASSABqSdwHEmgEYe+rqGRldTuZSCD6CNKAcoAoAoAoCs6T/ADPE/qbv7hoCj8Ef9T4L9Wf32oC26afMMX+ou/uGgK7wb3VXZGDZmCqLCkkmAABqSeAoCOfCnsnrOr8eTNMTku5P2mXLHfMUBqbu0LS2jea4gshc5uSMuSJzTuiKAyY8K+yc+Tx5ZmJ6u9l+1lj1zQFn0zxCXNlY17bq6NhL5VlIIINpoII3igM7sLpDYwmwsKb2ISy7YX4uWhiwXTIu8wSNwoCF4MvCDhBgcPaxWOnFEsGD9Yzlmc5QWg8xxoBrY/SHDYLbG2rmKvpaUnCgZpkkW2kKolmPoFAbLo907wGNfq8Nile5qchV0Ygb4DgE+qgNJQHjHS/ZLbWxm0mWcuBsC1hyDH5wCLrsDz7JX0EUB6P0T6RJiNnWcW7qo6rNdYmFUoPjSTwAIJoDzT8vdnDb74t8QDYXB9Utzq7jDrc4JCgKT5JbWI1OtATPCR4S9m4rZuJsYfFFrrqoVeqvLMOpIllAGgO80Bb7D8KeyLOHs2vGsmS2i5RZvwCFAIEJFAWFrwubIYgDGxPO1fA9ZKQKA0uPOHxOEuZnV8NdtNmdW0NtlOYhh3TuoCq6I+I4PZqvhbpODQO/WsWOkkux0B3g8OFAI2t4SNmYZgt3Gpm0MIHuRIkTkBjQ8aAkbc6dYDCZfGMWiF1DKoDs+VtVYooLAHvAoB3o30xwWOLDCYhbjKJZcrqwG6crAGKAvqArOk/zPE/qbv7hoDzLwedB7l/Z2GurtbaFkOhIt27uVF7TCFHAaT66An9JegF23hMQ52xtJwtq42Rrsq0KTlYcQaAoukeOydHtlWmfJbxDWLd1pIi1qzzHDQUBrB0p2D1Hi3XYXqcuXJk0j2b++gIXgo2lZ+BrvjLo2Gs3b1sm52kNqQVBB3jtRHqoCY3TPB37ZSzsrGYmw4ibeE+LYHTQtlEUBnugV4no1tFTMW1xqKG3herzQfWxoDV9FLKtsGwWUEjBmJAMdg7qAT4G8Mh2RhSUUmH1IE+W3GgK/ojgbVzbu2WuWkdkOGyMyhiua2c2UndMDdyoA8KmGS3idlXraKt3xxEzgAHKQZUkbxQG56SbVXC4W/iG3WrbPHMgdlfWYHroDzrwW9JsBhsAvjGOw4xF93vXgWE57h3HvCxpzmgHfBBtS0MRtDA2rqXbKXTesMplTau+Ug/RMD0k0BLw1hfynujKsfBw0gR8qlAWHhgsKNj4whFBypqAPrEoC8wVyxZwVq7e6tLaWUZmYAADKJJNAZm505wmIUra2ZjcXaYEZkwk22B36vAoCq8Flw/A+OSGVUuYpURt6rlJykcCCaA5sH/wm/8AwuI/euUBqvBps2yuzMGVs2wXsW2YhFBZioJLGNSeZoDI7P2jY2btDHvtLDuGvXQ1nE9SbiG1ACorgHLEbvRQG86N7awGLLXMG9l3AhioAuBTwYQGiRQF/QFZ0n+Z4n9Td/cNAUfgj/qfBfoH99qAtemn9X4z9Rd/cNAec4/Y9y/0e2bdsJ1lzC9TiAgE5gk5ljjoZjjFAXeF8JOxGQM727TfStvYfOp4qQFMkd00Az4QQuO2N1uCss1rrEum2LeQvbtt2yE0J0E7tRQE7DeFfZfVJkvMWgAWEtXTckDyAsROkb476Azvg/w1xthbUti2wus+NXqyIbM1oQpHPWKA03g6vridiWrdppZbDWGBkZbgUqVM95FAU/gk6U4azhbOz8Q5s4y27WzZdWDFmclcpiDIPP8AgSBO6Ef13tv04X/ttQCPC+e3sr/jrfuNAJ8MOIa8cFs235WLvrnjhZtkFyfbPoRqA21vo/hQABhbEAAfJpw9VAYDpxYTZ209m460i27TscLfCgKMtzyGIHKWP+AUBOwv/ii7/wC3D/upQFh4Y/6mxn6Kf91KArfCPsy7iNghLCl2Fuw5VdSyplLADieMd1AP4LwrbLFlMt5g2UKLC2rpcECMgAWJ4b4oCs8F9t32ftJerdXa/ifi2EOC6yFI4HUUBB6NY1H6LYi2rduzYxCXVIIKvLnKQeMEGgN54Of6rwP/AA9r90UBExvhJ2bau3LN/E9XctsVZXt3eHIhSCPQaAzPRnE2sdtvxzAWiMLbw7W7l7Iba3LjNoACASR6OHooD1SgIO3L7W8PedfKVGI0nUDlVKjag2jFXk4U5SWlIw1vbuN6tXFy2EObL8mCcnlADmK0uOq2vc5KynKM3OurdWo5a6QY10DC4mVnFsSE1Y8IPpqFWqtXvuEcqyhq6a026xq70mxiMyF1lSVMKpAI0Ikab6h16qdisssyhNpvQIt7VxLl3C2iyAMZtJn1IAjSSZIqVWqu5McqyiV7PRuJLbfxwVmLABXyMMgkNE7uWlTx1W1yXlOUpNvU7FevSS+GzDqw3nC0gPtiapymptMfLq20dHS7FfWL9hacpqbRy6ttL7Ye27hw7XGyz1jTCAaBQdw3mtLhHhGvQpRlC127Y9B3eCP/AFMZOpqEW+k1u4FulrPDK7qFI4wC2oI4jhXLlwxwhGWbZX3K/gdZZNRauP3ulGQF86HtKpKgMczHKoMd+lVjw1l8nay24q2jHwJeS0UrjVzpeuVW6xGDQRABIlSwJG8aA76uuF+EbuNlhu6iOTUB09Ju0Bnt5oJ4dkCJzHh5Qqn13l9r2XZ52E8lojh6T6A9bbhmCgiCCx3AEcaj68y+7Vlhjo1DktEWm3GcSGtuOYAYTVZcP5bF2dl1FlkdJ6B23tO6x7IBbdouv/1V6XDeX1ZZtNJvciJZJRirssdo7QW0B1hADMqbpGZtwPLX+FeqdWonY56jG1yJhOktl2VUur2kDoT2QykAjITvMGYG6odWohmxEptPD58ydUW0LXFCEKCCVLvwBiB3kDjTjqgzYjmI2/atuUZwrdkxlOucOVg8ZFpvZ3iirVBmRC5tiwisxuWVmcwlASwEwRxaBu36VHHVBmRBOkFmB8dbUZVaWKqIbNlGvHsNp3VPHVBmRHeutXifkbpUwdEfKeR3wajj6hOZEm4YnQAAKOQgVkpVJyljoKzjFIlVtGIrOkvzS/8Aq391Y63u30GDKvcy6GedjHAYe0jJcyzcM9jK5JGmusAgTFc/P9RJ7ziqqlSjFp69mJ3CbZyoqhIbrhcORVCkAAZQvDdSNWytvuIZRaKSWu+HgScTtZYUm3cVXuO+hQZ0a5nPa8oMDpIIqzqK2jT34mSVdWWDSbb1Yq9+kQ23kzs4R5Nu2m8b7bBpJ74AqOOV722dxHKY5zlZ6Eux3F2ekCK7sFuw17rSMy7spBQ92v3VKrJO+Om5McqipN44u/7GfbeYrXNI5QGn2KfzN53Z34x9AceFcvhj3NP8X6Hp+APYmU2ExWGhbj4d0LxcHaLKRdFtATqNGORYI8oTxmuZOnXxhGadsN/q3ezVi9OjDcdtOOlryxXjuCVVtZHCFrdz6UZh1RQkzm+lbJHGTM61HFZVKTndXxXV619VtTt+hOdT0W84HLmKwbsSbdzUhpkiWuSsKA3Ea6abuNI08qilZrZ1LHHD9+oZ1NjzYfD9d1JtN5UKesbQ3R1rGCdNbQOk6+uqKdbi+MUl2LV6q1bJE2jnWt50/oW3wRaylcmhfP5TeVETv5aHnJrU5TUve+q3UZeLiP4PBpaXKggekk6AAanXcAPVVKlWVR3kyYxUVZE/BYxrZlYg7weNbeQcIVMjm5QxT0raY61GNVWY/wBL8ZaSwzXkzqWtwkkSwYMsEa6Zc3+E17htyndecDlaI2M/jMRhUs2bq2Ga3cW7k6u62rDPdZUg6hh1rKZGijdpBKTdhgLTF4S311t7bLae3bJIdnV1JJSZMhjI15HU6UtIYExcVg8RdRWtOX1RMwI0sOjHc2uV8snfryJqLSSJwZZjYNiZyGZY+W/0lZSN+6LjwOGbSqZ7JzUMDorhQuUW2y5csdZdgLDiB2tBF259ruETnyGaiTsfZC4cOFZmDtmM8D3VEpXJSsXGGuHdWxQqO+aY6kVpJVbhhKzpL80v/q391Y63u30GDKvcy6GefYHGWlWzmiVW8Gm3Il/k/TBrQjKKSvvONTqQSjfVfVt0CrO0ba4q3dBherCuQkdvIVJC/pEHSinFTUiY1YKsp6rY4a7C7e0LXVLbY54S4Pk9S7OGQqeGk7udSpxzbPeSqtPMUXjg9Wu+BC27iLbOBaACiYhChAJ8lpOpFUqtN4GLKJRk/V0dFitArEYAoAoDVdH1nCkc7rd/0RwrlcNO1CD+8/A9R9H/AGJlRZ2i5ENYxCsQAF6i2dDGkxAG/TurlSoRTwlF/wCzO2pPYxy7jH3izfY5gD8Tbkb+1ukgZfdVY046HKK/2fYS294rxpiEIt3oYqINhBlVi2pEaAFASOEg1HFpN4rC/wDc8bW37xfpGxtG5oWs4gHeYsox0BgjSSeHdNW4iGhSj2v5kZz3km3jbpcLF4AkiWtqPoyOB37qxulTUb4dTfzLZzvrG02ndIHYxE8R1SQPWRrVnQp30x7WRnveXCWXBk3Cw5ZVH3gVpOUWsI27TMk76S76QMwtjIhclkGUG2CdP74IndwmvoS0roXgcd6Cit4vEkdjDXiuuguYXfmhjosagk+2amy83IxF4pr/ANG0zHrWtmTh9bQGjg5d5EjKfRGtFYYi7Fy+Rph76MAxWfF4zBgCshOySpJnjHGjsFcSuMxsfNsSP+Zht/cMu6YpaIxJNpsUWUEXVByFjNowIbrADl1IIWNPpVHqk4iGvYtZm1fYy0ZHsAQIyzmXeQf+k91PVGJebDLlVNwOGMnK5QkchKgDv9dXpW4xWIl7JcVvmArOkvzTEfq391Y63u2YMq9zPoZiNmY1FtYbNdUKjXTdQmSUaIUrxnXStKEkoxu9tzlUqkYwhd6L3W7oGFGFHU9lWViuc52zLIIYMvAAkGZ4VX+mrFf6KzcFZ6ccUdC4cKCuTOHyyXKnslQtxRrIMMfXT1LYed4/opXVr3226106R3HHDM11yysS14kyc077OQDeDx9dWlmNt9P7FqnEtyk7PT+1iTds4e1cZYW2wzAQ7DsNZ+lroS5gd01ZqEZW0f8APmXcaUJtYJ9L0W+ZCs4ewyIoFvrClnczZjcLxcXiPI7qoowaS14dpijClKKWF7LtviuwY6SYRLZTq1UKc+oaZhiOZiBA9M1WtFJqxTKoRi1mrDHxLDYfzNoXMesbs7p7A0nvri8M+4p429b9DvfR/wBiY0LDdn80QSRmOZTAnUjTXTXhXCzlj/Ue7A79vujXVPDfmVuQwy9tdVkye4gRpzmrZ0Lr+o9GzWLPmiksvIBwduO1JDjdrlgRrOnKJqHKNsKj7Bb7oyguEH8wSRAPbUSY1KiPJnmdRV3mX96+x9++xGPNLDB4RWWblhEbWRofQdOda9So1L1ZNovGKaxQ94ha+rT2CqcdU2stmR2CreERTKooPMCodSbVmyVFIv8AbOBF5VUqGysjiXZIKjQyoJ9VfQL27F4HHsUx6LpEdRb8otpfvCSd8wmo7qnP3kWF/k6ufrOotZs2aeuuxm0OaMkTpTPFi3z3/Ms/tH/yVXAnEM1/zLP7R/8AJTAXYZr/AJln9o/+SmAxDNf8yz+0f/JTAXZLwBee2FB/usWERzIFZKPvEVn7JY10DAVnSX5piP1b+6sdb3b6DBlXuZdDMNskWWtWmuhey7WmEAE9ZGRzzyjNr3VowzWk30dpyaPFuEXLU7duh9QldmW20ZvIY2mKlQFyWy3WNp2paRTi4vT0d2kcTB6Xoww3K9+0csYG0uZQGzNhs5LFSoLAaAQCGBmpUIrDcTGnBXS1xvj51DW3cGtqyiqPJvXAGkEssKVaRwOpFRVioxSW0rlFNQppLayidydSSTzJJrBe5ptt6RINQBVy4WMsxJ5kkn76ltvSG23dmk2QQME5IJGd5A3kZBoO+uXwum6NO3O/Q9PwB7EyqQ2lEpaxQy65RIA0UZBz3jQcc1cl8ZJ2lKGOvtx87juYLRcGt4eACmM0MiBckEb4jQDteuilWve8O7zq6h6u8fdLRZSbeJJUtbBGbULJEnSRJIB9FUTqWdnHHHVrLYX1jC9UIYLjIMyczmIKHVTqASQNO/hV3xmi8MOjf57CuGnEEFpi9wW8WjkEkDMJy6+ieAo+MilC8GurWMNOJzD3bNsi4ExkzoGDsCfJJIO4kGTuqZxqzTg3DuW8JxWOJpMPeDqGAIBnQiDoY3equZOLi7M2Iu+Jqm/gPdX0GWroXgchHKqSFAFAFAFAFAOYfyhWah7aKVPZJtdA1ys6S/NL/wCrf3Vjre7fQYMq9zPoZ5JXJPOBQgKAKAKEhQBQGr6OfNv+af3RXJ4b+Hh+J+B6j6PezMnV5k9IE0AUAUAVACgOGpBpm/gPdX0KWroXgcdHKqSFAFAFAFAFAOYfyhWah7aKT9km10DXKzpL80v/AKt/dWOt7t9Bgyr3M+hnklck84FAFAFAFAFAFAavo782P61v3RXK4b+Hh+J+B6j6PezMnV5g9IFAFAFACjvipik3Zu3ncGO9TqO0uu4668OVbHJcUnNY6Hjjq2eJTPw0eAGxo3aErMjX0b4ip5K7S9ZXjpWO22y3RiOMxWGk0DfwHur3EtXQvA5SOVUkKAKAKA6BUpXIbArUuLSuLjlgQwrLRTU1cpN3iyZW+YCBt+0z4a8qiWNtgBzJGgrHVV4Mw5RFypSS02Z5n+T2J+ob2p+NczMl5scPkdfmM5+T+J+ob2p+NMyXlocjr8xnfyexP1De1PxpmS8tDkdfmMPyfxP1De1PxpmS8tDkdfmMPyfxP1De1PxpmS8tDkdfmMPyfxP1De1PxpmS82HI6/MYfk9ifqG9qfjTMl5aHI6/MZpNhbLvLh8rWyG6wmJG7KNdDXP4VyStWoRjTjdpvZsPQ8Cp0IyVXDpJnwdd8w/dXA+qcs+zfd8zu8opc4Pg675h+6n1Tln2b7vmOUUucHwdd8w/dT6pyz7N93zHKKXOF2cC4mbROnMe2s9DgzKIN59JvVq7Skq8HokO3MBqItPHHUezfWzU4MxjmUZW14rs095SNfTeSAYW5mkLcG6Iyj1b91SsiylVM9RmtFrWXVp0DjadrXXf8hu5g7hEC2RJJO71D31gq5BlcoZsaTV3d6OpdWPWWjWpp3ci5dfcOI5V6mUX4bNhoJicvo9oqM1+Wibhl9HtFM1+WhcMvo9opmvy0LilA4+8VaKWvxRDb1AB/MiiSX/UAk933VN3bV3EDlryhu9orJSd5orLQyVW6YRjH/Jv+ifdWpl/wtT8MvAyUfeR6Ued43abW7jgqCior6Az2myxO7TeTwFfPqWTxqQTTxba7Ff9uk7MpuLIuJ6RFSwFkgrm1JmYQuuUDfJBXeNQRWWGRJ2edpt42x8egq6rWoG6TqCQ1ph2wgJZQDLOuaTuHYn0MOdFwe2rqWq/cnbv7mOO3D1vbROLaxkhQcoJDCSBLGd0cAOMgjcao8lSydVb46fPnDsJVR51iJc6Q3QpPURNtmBObs3Atw9Uw4t2Bujf6KzLIqbds7XbpV16y3YleNlsJA6ReSBYcsYBEgCS5t6E7xInuBFY+RafWVv2v53luNewv7SSQNBPPd6zWpSp8ZNQTSvhd6DJKVlcvmw/U2TBkgM3dIHu0r3WTZCskoRp3vje5yp1uMm3YzmC6TOR28O0kWYCiNblsOwk6SCYA7jMVncEUUmWux9qm/m+JuW8sTn0kneF5wQRPdyIqso2JTuWVVLBQBQBQC7VueNZKdPPdispZpl+lWKa3clVzZrtpD6HIBPqGteU4TpRnl1VPUr9iN6jJqjG3nEz6dJYthnsvmygkKDxJAAHHQH1itV5BebUZKxk47DFCbvSC4pI6oHKx5jMoe8uk7iBaUz/AHhzFWWRQavnaV2O0X+r7CONezziTcVtcqSOraAbZLQSCtzlHHRp5R3isEMmUle+3DevKLuoJXbWZbTBCgudZqwJgoYCafSbUjuFS8lzXJN3tbRv19WscZghnDbca5dthbcI+Q6g5oYXSZO4EdWunCfRV55JGEJNvFX7s35shVG2vO0vq0DMXWxMDuuZh3Afxr1nAXBqTWVOS3Jfr8jnZZX007F3XqznDGO+Tf8ARPurUy/4Wp+F+Bko+8j0o8+brRefUi2QuQllAGkMYmZnd2d8V89XF8UtuvB9W7vOy75zItrxxF7Kh2LXCesYQBnPViQdOxG6dQJjWsr5LKWLssNC3Y9/RhoKrPSOWxiTdBuW0KlkgEroga5nYCTD5TbmJBij5OqdoN3x26cLLRovewWffFD+Fv4oOBcVMgLljKzlm5lgA6adVGnFpiBVJwydxvFu+FtOnDd+LusSnO+JDtjHJOnWHIQsskZswKlxIkwWUxwUc6zPkkt2OOnRbG2HX1lbVEP+M42dbSxmHm6JmfNPb1OQJu4mseZkvOejfpst22/UTeew7sTGYm4VN22FSNTlg5uQGYmNQQdfpAxFMppUIJqDu/07PODJpym9KNlgixsGJJ7QXXjGkTu1r0fA83LJFd6GzTylf1MNhTYd9oC3aAUFsgF0ubbHrIhipDwADrGsmeddV5tzWQ8mIxwK5kTKSAZCZgBbUkkB4Yl86wNRAgEGotEm7GrGK2gyZurt6qhC5QrHMRmBBfssoLGDvgCQaWgLscGJx2cqbdrKXAB7IITM4zZc8t2RbMaES286UtEXYWcTjyzApaUBWy+SxZgqZRo8gFjc1jcF3TS0Rdl3hXYqnWAC4VBZQQdYGaOYB41Rlh1W4g+yo0AzPS5bpaLLFW6y3mMgdjTPv7uA1rzPCLgsuqOpird9sDdpX4mNvOJRJcxiZwMtztHKzFJiDrAbcSAY0gE9wrUccllZu62pX+XzuXvNDtvFYzOAyW8pbUgroJfhm1EC3yPaOmkVV08mzbpu/Xu3bb9hN530CzfxIvHKFNrPvJWcpKDTtSNMx3cO+q5tB08W862/Tju6NZN5X3Ea+cYLpZCGTM7BS6DQo4VDr5IdUYce2eVZY8mcLSweCvZ7Vd9Nm11byrz74CziMZrKoYyldUWdGzK8OdxC7t4J5VXMyba9d9L2YrBbybzJez798uetVFTLoZXNMLAMMRMlweGiwdaxVYUVH1G2+7XuW63WWjKV8TQ7Df40QdDMx6ONdDgKUo5ZFJ4O99+BiytJ0mzT17044xjvk3/RPurUy/4Wp+F+Bko+8j0o80x+DzPdBckObZ+SuMUK5dFdfokDhuJNeCpVc2McNF9aV730p614HXlHFkezhXXysXfJLfV4jyQFgAE7wVJnjmM7qySqQeinHtjv/wCdRCTWt94hMFc7JGKusROptXyTPVhhMyAch3bs/drLqwx/prtjvt469hGa9viK2ls4XXZhcdZyQepulpRWSC3EHNJHGBUUa7pxUWk9P90bYtPutgJQu737jt6xcMjxu6JDQDavgiTMgiCYBjugetGcNPFrVrj++vtxJs9viP4a24dWOIuuoJJXqr0HdEEd4Ohkdo1jm4uLSgk9t4+f+Eq99JajHKeFw/8ALu/5a1eKlu7V8zLnIvMKubDOMzJOcZh5SyvlDvG/1V6rgb4X/ZmhlXvOopUwha3aKY+zbUWobqw1vMXWFusM8qYyETrpv1rr3x0GqSb2zuzYnFqXtZiGLdpldgyr2mMjKAuYydAwIqL6cCSDbwdxRbzbR7TAgoHe4cxU24QhpIV7isSeIG7hN1sILH4PUXkfxlJFsWe0czlgxJZWZjLS4EEGNKi+Ggmwy3Rm4HLpicjfHahD/wDuu27nBhGlsoSPOkREUz1sGaF3o3ebMWxZYxcCnK8qH6qBOeY+K1gicx3Uz1sGaWGxNlvY6zNdzqxZgsMApa5ccwCTGjgaROWeNVlK5KViB0oSXPZzDMpIyZ9I10g+2vK8Ju2XVMbaNdtSN6j7qJmWwt3gtsaCPzUnUAAkmNQTJ4bwKwqpT2v/AMybPygu4N4OXKCQN+F0EASV001k6zwpGrDXf/z8RZ+UTcDaVVi9ZDvzXDZR6hFYasm5epKy3yuXja2KJGWz/Zj+w/0rHerz/wA37lvV2Bls/wBmP7D/AEperz/zfuPV2Bls/wBmP7D/AEperz/zfuPV2Fx0ay9auS3kGumTJw3xXS4GzuXQznfTrvqZhym3Euxrq94cgYx3yb/on3VqZf8AC1PwvwMtH3kelHl218HmvT4teuaDtLdKLuHDnXhcnq5tK2fFbmrs6s162gMJgiMh8XvLlLntXCxBKACTuynce/XvpUqp39dO9tCtrfetIS3EXD7LOe3+aX1hba5he0TdMA71WPWQN9ZZ5R6sv6kXpdraf3fcVUcVh3lziOj9l2LN1kk5jDsBMzIA3VpQyypFJK2zQjK6UWO4fY9tCpGclc0EsW8oAMDPDsjTdVZ5TOSadsd2wlU0iOOjloMrKbikMpgO2WFjTLuAMCsnLaji4ys9OrHHeRxSvdE7Z2ASzbFu2CFExJJOpk6n01grVpVZuctJeMVFWReWHC4a4W8kBydY0C66+ivVcC/C/wCzNDKvedRl7drB6RlmUEHECZAtdWCMvKxb38jzNdn1jUF4WzhGQOtrMisLYJuto1pUn6Pm2Ek7oU8zMNsDuEwmGdwtsB3zG7AxILE5rZJOm7NZT7PeaNsWJi9HUBQjDkFCCvx40ytbZRu1jqk9Q76jP3k2Zddfd+oH7QfhVLItdh1936gftB+FLIXYu1duEw1oKOecH7oqHYK5U7fwy3LhDAkAgiCRqBpurynC05Qy2bju8EdDJ0nSVyoXYlkR2G0gg53nSI467hWi8qqvX3L5Gbi4g2xLBAGQwAFADONACANDyY0WVVbt336F51Di4nfgWzBGQxmLau5hiIOUzIEcBpUcqq3vfdoXyHFxFHZFqIytGv03+lE6z/dH38zTlNS979y+W8cXEcw2z0RsyhpiNXdtJncTG+qzrTmrPwRKgliSqxFibsX5ZfX7q6/AfxsOvwNbK/dM1Fe/OMMY75N/0T7q1Mv+FqfhfgZKPvI9KMVcwVtjLWkJO8lVJ9tfN1VmlZSfadxxT1Cfg+z9Tb+wv4VPHVOc+1jMjsD4Os/U2/sL+FOOqc59rGZHYHwfa+pt/YX8KcdU5z7WMyOw58H2vqbf2F/CnHVOc+1jMjsO/B9n6m39hfwpx1TnPtYzI7A+DrP1Nv7C/hTjqnOfaxmR2Gg2ak2SOZI3A8OR0r1XA3wn+zNDKfedQ2NlDzxvn5Kzv5+Tvrq5xr5oHZekZxG+OqsxI3GMtM4Zp23szK2ZXAbzhasg+3LNRnDNHvF7n17fYt/hS62CweL3Pr2+zb/Cl0TYPF7n17fZt/hS6FhVqy4Mm6zDkVQfeBNQ2Eiu2t8q3q9wryPDPxs+rwR0cm90iJXMM4UAUAUAUAUBN2L8svr91dfgP42HX4GtlfumaivfnGGMf8m/6J91amX/AAtT8L8DLR95HpRka+ZndCpAUAUAUAUAUBc7K+S/xH3CvW8DfCf7M5+U+86iXXTMAUAUAUAUAUAUBTbW+Vb1e4V5Lhn4yfV4I6GTe6RErmGcKAKAKAKAKAnbF+WX1+6uvwH8bDr8Ga2V+6Zp69+cYYx/yb/on3VqZf8AC1PwvwMtH3kelGRr5od0KAKgABUpXdkDpU8qtKEotpohND9pVIBYQJAmTqPpfw3VvUYUXCMqisrpXu8dN/0xRik5JtLzsDJqOwpkaQTHeZqHSSqRWYnnaLN204vTf5E3weOgtNngZDG7OYr0fBqgqDUNGc7GlXvnq+wkVvGIKAKAKkBQC413VeyvaxXUBAj20zY2uLu5R7V+Vb1e4V47hn4yfV4I6WTe6RErlmcKkBQHcpiY0q2ZLNzrYEXV7C7A1jLPrIjmazZNFOea43v0q2//AKVm8L3sPdWpHZg6mTJkCd4G46VtcTQlG0LPF3d3dRvpS0PD/hjzpJ4/tcmbOtAXVIAGrDfMiNDXU4NoQhlUJxVsZLB3urYPzp2IwV5t02nu3ay/r2ByxvEJKsDxBFYcopqpSlB6Gmu0vTdpJlJ8GJ57ewV5f6jyfny7EdDlc9iO/BSec3sFPqPJ+fLsQ5VPYjnwWnnt7BT6jyfny7EOVz2I6uzEB0dpGu4VaPAtCLUlOV1uQeVTeFkPnDdkg3GjnCzHHWtt5Fem4OpKz3K/RcxcbjfNXeNtg1O99391OH8KxS4Mpytebw+7DV1FlXktXexXiQ887o8lIjlFSuDor/3Hot7MLW2Wtb5jjns72dZksoJzEFjuAHD3VaU6HB9BJ5zTb0JeGCISnWnqwQyNq2+T/wDT+Na313kvNn3fMvyWptR34Vt8n/6fxp9d5LzZ93zHJqm1B8J2+T/d+NPrzJdk+75jk1Tau86NqJyf7vxqVw7ky0Kfd8w8lnu7zp2wnJ/YtWfD+TvVLsXzI5JPd3nPhVOT+xar9e5NzZdkfmTyWe1d4fCqcn9i0+vcmta0uxfMcknu7xeKwCuxYswmOA5VmyvgqjlFV1ZSkr22bClPKJQjmpIa+Ck85/YK1vqPJ+fLsRk5XPYg+Ck89vYKfUeT8+XYhyqexB8FJ57ewU+o8n58uxDlU9iHbODC7naOUCP50raocHxo2UKkrbLK2r5FJ1nLTFd4HBjU521gGVU6DcNaPg+LbbqPGy0ReC0LHztHHPZ3sSMAsRnb7K+yeVY1wVSUXFTav92PTp023aCePle9u9j+EwgDqcx0mBCgajXdW3kmQQp1ozUm7XsrRSxWOgx1arcGreJaV3TSE3dx9FUqewyY6TG4/DoL11vGUt3GOHGXcQCSqqePbIKgiONaCeGgzsbxOzLqqxfHnL2dZYHs5sxJU7yWG7zalSWwWYxf2c6XGLY9FuXQmViCGyW7jEAENEA3VT2TqaXw0AkDZDo6gYvKYjKA2YgG4QxJJOmcd0r31GduFhZ2ay2ij4sMTct3AzSV+K7bq8nyGC6iQKXx0Cw3gtihmdrd22QMR1hUKcshQptMJ8j6XpCnhUuRFrl9srCdTat2sxfIqrmO8wN5ql05XZa2AjpEy9WunZkyO6Na5X0gadGnmbf0M+RpqUrnnmA2eCBcs4tV7BSQCJPxjAlSdYN5DqPojnXHq1mrwqU28b//ABX/ANX2mzGOtPzj8yVewwN1IxC9Z1DqDq25hmuZpjQsIBrFGo1B3g7ZyezVo6yXH1tOoX4g5z/nfmyAxhRKEiZkDsOAZn4w8hVeOgrf0/307t67Cc17Ru3gLjkoMYzMqpmjNuIWCSDvOUkaycxmas60I+s6dk29m/526got4XJCbIujL+cExvnNJUsTlzTI38+A4aVR5TTd/U8NNrX0WJzJbS6rRMxL2ddtq03FkcDvj1ca6fBdbJaVW+URvsem3VrMGUQqSjaDJXSXFIiqzhiDcQAKwWSQd5JGkST6K9pUWdN2OfSqOmsOgoX25h1srdz4hkLBCYhlKJnhgY+ipn0GqcW72MrypvUtfeTr3S6wobR8yMquuVuyWdU1bydC3Pgani2a+cI/LTC5mBdlCkDMysJYlgQBxAyEk7tacWyc4fxXSeyiG4BcdQ4Rsq6hihcDXfosesVCgxnEe90ysKwUh98HQ6EkBRG9iZmBuqeLYzh9elmFJgXGO76DcWVQN2/M6iozJDORpMMw3RrWxk8oaNZjqJ6dRJrbMQm7uPoqlT2GTHSjJbU2bhnuh7t4LcUqfLRYysjrIPIoCJ85udc+LaWBsNIhnYmDKlWxOaRcEm5azDrSpcqQOy3Y0I3S3OrZ0thFkSL2Awri2GxIYW7ZtQblvtIWRiHMSTNtdRHHnUXlsFkL2jg8NeyG5iQWVWUMHthiGBDSQOM6jcYGmlE5LULIhDYGCHWfnAAuBwwD2gIcXQYgcrzexeVTnS2CyLDZtjDWXd1xCln8qXt66zwAqru9RKsiy+ErP11r7a/jUZrJuiP0gI6meHa48MvOuPw17mn+L9DYyb2pdB5xhmw3VrmtuiqA/wAoCNUtMoBgAnyBGmo4zXPmq+e7NNvDRvkvn1dBljmW87h22MKxaUuAhsihTIaMoVlHnEWFJB5cZqj5QkrNbXfVpv1LOeJPqefO4fsX8KVLRcGcWy3Jczh7ckaDUg8huqkoZQmlhhe2+ysyU4Ml4bG2LFw2gGBLJbGsjsi2ATy1vKONYZ0qtaCm7aG/H/8ALLRlGLt1ee0eubfRbmRlIUFwWkGCjIvk74JuDXf3VRZHJwzk8cMOlN6eotxqvYscFiluoHWcraiREjgfRWvUpunJxelGSMrq6HjVCS12+HKKLd1bRL25dsui8YDaFjuA76+ia+peBxdRUXr+PQov5s4ZgC3k5TvMidZ3aVNojEXibmPUE58GFAUl2kAmO2SJ7I9Z3VHq7yMRbWcX1adUuHEFyApyrl7JtawdIzTG+RT1dZOIpkx+oHi2sQcraQusrOsmBv0HOnqizO5Md1n/APOLeaJiSVlYePOgMYnSd5inq2GJe5ByFYy1h3D+UKzUPbRWfsk2uga4m7uPoqlT2GTHSjJ7RwF5rjsl3EqDEBGs5QQAJAZp9RFaCasZ2iPd2diCQRfxixybDmd3Mnv9vcKXW4WFNs++bmc3cXo5YLnsZQC0hIDCQBprJil1uFhPwbiACFvYpRrABw5iSDoS090md5pdbhYG2ZfzZhdxazlmGsdrKIkyx19Eb6Zy3CxI2dhr9tgWbE3AFIyM1mJJkMTmkkDTU0bTCLPxp/7Pc+1a/wA9VtvLXGNvSbIgdrtQDG/LpPDfXH4btxNO/O/Q2Mm9qXQY8Xbvi8i2OtypAa0QobsdaCACRJJAMHdOoFcPNp8bjL1cdDxtjbz4GzeWboxLPBQyAtbytCllZROaAeGhiYkcq1ql4ydpXWNrbDJHFYoeFhfNX2D+eNY86W0tZHTZWZyiecD+eFM56LiyA2VmconnA/nhTOlouLIUiACAAByGlQ23pJOmgLzamAS8uS5JXsnQxqNRrvBB1kQRX0O9rdC8DjJXKodEcNBBVzJkkuxJ8qZPfmPsHKp4xjNE4LolYtsWm4xk5czGFUgjKBxHabfz7hRzbGaX4FYywUAUAUA5h/KFZqHtopU9km10DXE3dx9FUqewyY6UQK5htBQBQBQBQBQBQFd0g+R3x5WvLs765PDXuaf4v0M+Te1LoMIbl4aDxc8mNy6Du1JAMb+UVyLUnzuxfIz+tuBHvHJJsCHh+3c7SdnVNdG8oa0ap42UtGGCweOnDRoHrbhQa7mjNayydS7zH0RAMeuotTtod+hE47jjPdyCGs54WfjHyg65iNZJmO6pSp52h26FcjG2obbFX5A6uxuknrrsTppvnjyO6rKnSs3eX/iiLy3dpZ4N0K/GlVbkty4RHpJrVqKSl6l7b0jJG2sl2DazdlpPDtMfuJrFPjLYrDoRdZt8DZN/Ae6veS1dC8DlI5VSQoAoAoAoAoBzD+UKzUPbRSp7JNroGuJu7j6KpU9hkx0ogVzDaCgCgCgCgCgCgIW2fIT9I+6uPw78PDpfgbGS+2+gqJryxvhNSAmoATQBNAE0AGgNK38B7q+hy1dC8Djo5VSQoAoAoAoAoBzD+UKzUPbRSp7JNroGuJu7j6KpU9hkx0ogVzDaCgCgCgCgOxU2ZFwilmLkHbPkL+kfdXG4d+Hh+J+Bs5J7b6Cory5vhQBQBQAonQb6mMXJ2SxDdhfUtMZTPorKsnquWbmu5XPja9w6lonKYpyerm52a7DPje1zRN/Ae6veS1dC8Dko5VSQoAoAoAoAoBzD+UKzUPbRSp7JNroGuJu7j6KpU9hkx0ogVzDaCgCgCgF5BzFZM1ablbvYc4cKjDNsNYqd+7hV7q7IsV+2z2F/SPurhcPv+hD8T8DbyT2n0FPXlTfCgCgF2lB3tH41noU4TbU5ZvzKybWhXHXwwBA6xdfuHOtmpkcYSilVjj3LaUVRtP1WOBx5MjLp9KNxPH1nStlVI34ttZqt/dZ4N67PbiuixSz9rXjqG79wdog6sT6l/wBT7qwZRWhacoPGbfVFfN9yLQi7pPV4/sXr/wAB7q9jLV0LwOahJqpJRja2Kyz8HPOTNl6+1ObNGSd0x2p3Rxmr5sdpW7Hbu08QGAGBcjTXrLfIE6HvJH+HvpZbRdiru0r43YJmHdcQHdxB79N/fSy2i7OHaOI7X5kdM2WLqagTlJmMs6c955UtHaLs4Np4jJPiLZ9Oz1qcVk9rubs+qaWW0XZYbExVy5Ju2DZIMAFleRlBkFe8keqslFJVFYrP2S5rfMAGgOZRyFVzVsJuwyjlTNWwXYZRypmrYLsMo5CmatguwyjkKZq2C7DKOQpmrYLsMo5CmatguzjWwd4HsqJU4S0pBSa0MT1K+aPYKrxFLmrsROfLaHUr5o9gpxFLmrsQz5bQ6lfNHsFOIp81diGfLaHUr5o9gpxFPmrsQz5bQ6lfNHsFOIpc1diGfLaHUr5o9gpxFPmrsQz5bQ6lfNHsFOIpc1diGfLaLyjlV81bCLsMo5CmatguwyjkKZq2C7DKOQpmrYLs5lHIUzVsF2GUchTNWwXYZRyFM1bBdnco5VOakLs7UkH/2Q=="/>
          <p:cNvSpPr>
            <a:spLocks noChangeAspect="1" noChangeArrowheads="1"/>
          </p:cNvSpPr>
          <p:nvPr/>
        </p:nvSpPr>
        <p:spPr bwMode="auto">
          <a:xfrm>
            <a:off x="871538"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152" name="Picture 8" descr="http://kresge.org/sites/default/files/HealthAffairsJournal.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81600" y="1524000"/>
            <a:ext cx="3042708" cy="3943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281912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Emphasis on Value</a:t>
            </a:r>
            <a:endParaRPr lang="en-US" dirty="0"/>
          </a:p>
        </p:txBody>
      </p:sp>
      <p:sp>
        <p:nvSpPr>
          <p:cNvPr id="3" name="Content Placeholder 2"/>
          <p:cNvSpPr>
            <a:spLocks noGrp="1"/>
          </p:cNvSpPr>
          <p:nvPr>
            <p:ph idx="1"/>
          </p:nvPr>
        </p:nvSpPr>
        <p:spPr>
          <a:xfrm>
            <a:off x="457200" y="1447800"/>
            <a:ext cx="8153400" cy="4724400"/>
          </a:xfrm>
        </p:spPr>
        <p:txBody>
          <a:bodyPr>
            <a:normAutofit/>
          </a:bodyPr>
          <a:lstStyle/>
          <a:p>
            <a:pPr marL="400050" lvl="1" indent="0">
              <a:buNone/>
            </a:pPr>
            <a:r>
              <a:rPr lang="en-US" sz="2000" dirty="0" smtClean="0"/>
              <a:t>“Providers </a:t>
            </a:r>
            <a:r>
              <a:rPr lang="en-US" sz="2000" dirty="0"/>
              <a:t>should be required to </a:t>
            </a:r>
            <a:r>
              <a:rPr lang="en-US" sz="2000" dirty="0" smtClean="0"/>
              <a:t>measure…improvements </a:t>
            </a:r>
            <a:r>
              <a:rPr lang="en-US" sz="2000" dirty="0"/>
              <a:t>in quality of life, functioning and </a:t>
            </a:r>
            <a:r>
              <a:rPr lang="en-US" sz="2000" dirty="0" smtClean="0"/>
              <a:t>longevity.</a:t>
            </a:r>
          </a:p>
          <a:p>
            <a:pPr marL="400050" lvl="1" indent="0">
              <a:buNone/>
            </a:pPr>
            <a:endParaRPr lang="en-US" sz="2000" dirty="0"/>
          </a:p>
          <a:p>
            <a:pPr marL="400050" lvl="1" indent="0">
              <a:buNone/>
            </a:pPr>
            <a:r>
              <a:rPr lang="en-US" sz="2000" dirty="0" smtClean="0"/>
              <a:t>After </a:t>
            </a:r>
            <a:r>
              <a:rPr lang="en-US" sz="2000" dirty="0"/>
              <a:t>a patient has a knee replaced, </a:t>
            </a:r>
            <a:r>
              <a:rPr lang="en-US" sz="2000" dirty="0" smtClean="0"/>
              <a:t>can </a:t>
            </a:r>
            <a:r>
              <a:rPr lang="en-US" sz="2000" dirty="0"/>
              <a:t>she walk normally? </a:t>
            </a:r>
            <a:r>
              <a:rPr lang="en-US" sz="2000" dirty="0" smtClean="0"/>
              <a:t>When </a:t>
            </a:r>
            <a:r>
              <a:rPr lang="en-US" sz="2000" dirty="0"/>
              <a:t>a child has asthma can he play school </a:t>
            </a:r>
            <a:r>
              <a:rPr lang="en-US" sz="2000" dirty="0" smtClean="0"/>
              <a:t>sports? </a:t>
            </a:r>
            <a:r>
              <a:rPr lang="en-US" sz="2000" dirty="0"/>
              <a:t>Unfortunately, the measurements we use today leaves us unable to make many of these vital judgments about the quality of doctors, hospitals or health care </a:t>
            </a:r>
            <a:r>
              <a:rPr lang="en-US" sz="2000" dirty="0" smtClean="0"/>
              <a:t>organizations.” </a:t>
            </a:r>
            <a:endParaRPr lang="en-US" sz="2000" dirty="0"/>
          </a:p>
          <a:p>
            <a:pPr marL="400050" lvl="1" indent="0">
              <a:buNone/>
            </a:pPr>
            <a:endParaRPr lang="en-US" sz="1600" dirty="0"/>
          </a:p>
          <a:p>
            <a:pPr marL="400050" lvl="1" indent="0">
              <a:buNone/>
            </a:pPr>
            <a:r>
              <a:rPr lang="en-US" sz="1400" dirty="0" smtClean="0"/>
              <a:t>		</a:t>
            </a:r>
            <a:r>
              <a:rPr lang="en-US" sz="1200" i="1" dirty="0" smtClean="0"/>
              <a:t>David </a:t>
            </a:r>
            <a:r>
              <a:rPr lang="en-US" sz="1200" i="1" dirty="0"/>
              <a:t>Lansky, </a:t>
            </a:r>
            <a:r>
              <a:rPr lang="en-US" sz="1200" i="1" dirty="0" smtClean="0"/>
              <a:t>CEO, </a:t>
            </a:r>
            <a:r>
              <a:rPr lang="en-US" sz="1200" i="1" dirty="0"/>
              <a:t>Pacific Business Group on Health, </a:t>
            </a:r>
            <a:r>
              <a:rPr lang="en-US" sz="1200" i="1" dirty="0" smtClean="0"/>
              <a:t>speaking on </a:t>
            </a:r>
            <a:r>
              <a:rPr lang="en-US" sz="1200" i="1" dirty="0"/>
              <a:t>behalf of </a:t>
            </a:r>
            <a:r>
              <a:rPr lang="en-US" sz="1200" i="1" dirty="0" smtClean="0"/>
              <a:t>			Boeing</a:t>
            </a:r>
            <a:r>
              <a:rPr lang="en-US" sz="1200" i="1" dirty="0"/>
              <a:t>, Target, Disney, Wal-Mart, Intel, GE, Wells Fargo and the California </a:t>
            </a:r>
            <a:r>
              <a:rPr lang="en-US" sz="1200" i="1" dirty="0" smtClean="0"/>
              <a:t>			Public </a:t>
            </a:r>
            <a:r>
              <a:rPr lang="en-US" sz="1200" i="1" dirty="0"/>
              <a:t>Employees Retirement System. </a:t>
            </a:r>
          </a:p>
        </p:txBody>
      </p:sp>
    </p:spTree>
    <p:extLst>
      <p:ext uri="{BB962C8B-B14F-4D97-AF65-F5344CB8AC3E}">
        <p14:creationId xmlns:p14="http://schemas.microsoft.com/office/powerpoint/2010/main" val="3587047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Emphasis on Value</a:t>
            </a:r>
            <a:endParaRPr lang="en-US" dirty="0"/>
          </a:p>
        </p:txBody>
      </p:sp>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7600" y="3048000"/>
            <a:ext cx="1625952" cy="10707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5965077"/>
            <a:ext cx="4191000" cy="1537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6"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265" y="1447800"/>
            <a:ext cx="7161116" cy="426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7039394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Emphasis on Value</a:t>
            </a:r>
            <a:endParaRPr lang="en-US" dirty="0"/>
          </a:p>
        </p:txBody>
      </p:sp>
      <p:pic>
        <p:nvPicPr>
          <p:cNvPr id="61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5520" t="9106" r="26755" b="25446"/>
          <a:stretch/>
        </p:blipFill>
        <p:spPr bwMode="auto">
          <a:xfrm>
            <a:off x="1524000" y="990600"/>
            <a:ext cx="6027420" cy="5166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7857563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Making the Value Agenda Work</a:t>
            </a:r>
            <a:endParaRPr lang="en-US" dirty="0"/>
          </a:p>
        </p:txBody>
      </p:sp>
      <p:pic>
        <p:nvPicPr>
          <p:cNvPr id="61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50994" b="-50994"/>
          <a:stretch/>
        </p:blipFill>
        <p:spPr bwMode="auto">
          <a:xfrm>
            <a:off x="228598" y="1752600"/>
            <a:ext cx="3795789" cy="34061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2127" y="3733800"/>
            <a:ext cx="3780361" cy="110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00524" y="1264515"/>
            <a:ext cx="4398549" cy="49385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5200476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Making the Value Agenda Work</a:t>
            </a:r>
            <a:endParaRPr lang="en-US"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914400"/>
            <a:ext cx="4572000" cy="52192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10200" y="2667000"/>
            <a:ext cx="3411933" cy="1364772"/>
          </a:xfrm>
          <a:prstGeom prst="rect">
            <a:avLst/>
          </a:prstGeom>
        </p:spPr>
      </p:pic>
    </p:spTree>
    <p:extLst>
      <p:ext uri="{BB962C8B-B14F-4D97-AF65-F5344CB8AC3E}">
        <p14:creationId xmlns:p14="http://schemas.microsoft.com/office/powerpoint/2010/main" val="184015611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normAutofit/>
          </a:bodyPr>
          <a:lstStyle/>
          <a:p>
            <a:r>
              <a:rPr lang="en-US" dirty="0" smtClean="0">
                <a:latin typeface="Arial" charset="0"/>
                <a:cs typeface="Arial" charset="0"/>
              </a:rPr>
              <a:t>The Role of the Dental Practice</a:t>
            </a:r>
          </a:p>
        </p:txBody>
      </p:sp>
      <p:sp>
        <p:nvSpPr>
          <p:cNvPr id="22" name="Content Placeholder 2"/>
          <p:cNvSpPr>
            <a:spLocks noGrp="1"/>
          </p:cNvSpPr>
          <p:nvPr>
            <p:ph sz="half" idx="1"/>
          </p:nvPr>
        </p:nvSpPr>
        <p:spPr>
          <a:xfrm>
            <a:off x="533400" y="1447800"/>
            <a:ext cx="4191000" cy="4583483"/>
          </a:xfrm>
        </p:spPr>
        <p:txBody>
          <a:bodyPr/>
          <a:lstStyle/>
          <a:p>
            <a:pPr marL="0" indent="0">
              <a:buNone/>
            </a:pPr>
            <a:endParaRPr lang="en-US" sz="1800" dirty="0" smtClean="0"/>
          </a:p>
          <a:p>
            <a:pPr marL="0" indent="0">
              <a:buNone/>
            </a:pPr>
            <a:endParaRPr lang="en-US" sz="1800" dirty="0"/>
          </a:p>
          <a:p>
            <a:pPr marL="0" indent="0">
              <a:buNone/>
            </a:pPr>
            <a:endParaRPr lang="en-US" sz="1800" dirty="0" smtClean="0"/>
          </a:p>
          <a:p>
            <a:pPr marL="0" indent="0">
              <a:buNone/>
            </a:pPr>
            <a:endParaRPr lang="en-US" sz="1800" dirty="0" smtClean="0"/>
          </a:p>
          <a:p>
            <a:pPr marL="0" indent="0">
              <a:buNone/>
            </a:pPr>
            <a:r>
              <a:rPr lang="en-US" sz="1800" i="1" dirty="0" smtClean="0"/>
              <a:t>Tomorrow’s health </a:t>
            </a:r>
            <a:r>
              <a:rPr lang="en-US" sz="1800" i="1" dirty="0"/>
              <a:t>care environment </a:t>
            </a:r>
            <a:r>
              <a:rPr lang="en-US" sz="1800" i="1" dirty="0" smtClean="0"/>
              <a:t>will </a:t>
            </a:r>
            <a:r>
              <a:rPr lang="en-US" sz="1800" i="1" dirty="0"/>
              <a:t>provide an </a:t>
            </a:r>
            <a:r>
              <a:rPr lang="en-US" sz="1800" i="1" dirty="0" smtClean="0"/>
              <a:t>opportunity to </a:t>
            </a:r>
            <a:r>
              <a:rPr lang="en-US" sz="1800" i="1" dirty="0"/>
              <a:t>re-examine the role of oral care providers within </a:t>
            </a:r>
            <a:r>
              <a:rPr lang="en-US" sz="1800" i="1" dirty="0" smtClean="0"/>
              <a:t>the health </a:t>
            </a:r>
            <a:r>
              <a:rPr lang="en-US" sz="1800" i="1" dirty="0"/>
              <a:t>care </a:t>
            </a:r>
            <a:r>
              <a:rPr lang="en-US" sz="1800" i="1" dirty="0" smtClean="0"/>
              <a:t>system.</a:t>
            </a:r>
          </a:p>
          <a:p>
            <a:pPr marL="0" indent="0">
              <a:buNone/>
            </a:pPr>
            <a:endParaRPr lang="en-US" sz="1800" i="1" dirty="0"/>
          </a:p>
          <a:p>
            <a:pPr marL="0" indent="0">
              <a:buNone/>
            </a:pPr>
            <a:endParaRPr lang="en-US" sz="1800" dirty="0" smtClean="0"/>
          </a:p>
          <a:p>
            <a:pPr marL="0" indent="0">
              <a:buNone/>
            </a:pPr>
            <a:endParaRPr lang="en-US" sz="1800" dirty="0" smtClean="0"/>
          </a:p>
          <a:p>
            <a:endParaRPr lang="en-US" sz="1800" dirty="0"/>
          </a:p>
        </p:txBody>
      </p:sp>
      <p:pic>
        <p:nvPicPr>
          <p:cNvPr id="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2135084"/>
            <a:ext cx="3841533" cy="35041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4458605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charset="0"/>
                <a:cs typeface="Arial" charset="0"/>
              </a:rPr>
              <a:t>The Role of the Dental Practice</a:t>
            </a:r>
            <a:endParaRPr lang="en-US" dirty="0"/>
          </a:p>
        </p:txBody>
      </p:sp>
      <p:pic>
        <p:nvPicPr>
          <p:cNvPr id="6146" name="Picture 2" descr="http://internetmedicine.com/wp-content/uploads/2013/12/aco.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981200"/>
            <a:ext cx="5067300" cy="320040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0200" y="1358244"/>
            <a:ext cx="3302654" cy="4452938"/>
          </a:xfrm>
          <a:prstGeom prst="rect">
            <a:avLst/>
          </a:prstGeom>
          <a:noFill/>
          <a:ln w="9525">
            <a:solidFill>
              <a:schemeClr val="bg1">
                <a:lumMod val="75000"/>
              </a:schemeClr>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64524348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charset="0"/>
                <a:cs typeface="Arial" charset="0"/>
              </a:rPr>
              <a:t>The Role of the Dental Practice</a:t>
            </a:r>
            <a:endParaRPr lang="en-US" dirty="0"/>
          </a:p>
        </p:txBody>
      </p:sp>
      <p:pic>
        <p:nvPicPr>
          <p:cNvPr id="1024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7887" t="13898" r="18417" b="3739"/>
          <a:stretch/>
        </p:blipFill>
        <p:spPr bwMode="auto">
          <a:xfrm>
            <a:off x="1113183" y="1296136"/>
            <a:ext cx="6842760" cy="47548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1219200" y="4419600"/>
            <a:ext cx="2057400" cy="1631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275732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charset="0"/>
                <a:cs typeface="Arial" charset="0"/>
              </a:rPr>
              <a:t>The Role of the Dental Practice</a:t>
            </a:r>
            <a:endParaRPr lang="en-US" dirty="0"/>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654" y="1524000"/>
            <a:ext cx="8595815" cy="43846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0085440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normAutofit/>
          </a:bodyPr>
          <a:lstStyle/>
          <a:p>
            <a:r>
              <a:rPr lang="en-US" dirty="0">
                <a:latin typeface="Arial" charset="0"/>
                <a:cs typeface="Arial" charset="0"/>
              </a:rPr>
              <a:t>The Role of the Dental Practice</a:t>
            </a:r>
            <a:endParaRPr lang="en-US" dirty="0" smtClean="0">
              <a:latin typeface="Arial" charset="0"/>
              <a:cs typeface="Arial" charset="0"/>
            </a:endParaRP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05052"/>
            <a:ext cx="4849380" cy="49418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1295400"/>
            <a:ext cx="3505200" cy="4492853"/>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5493991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Agenda</a:t>
            </a:r>
            <a:endParaRPr lang="en-US" dirty="0"/>
          </a:p>
        </p:txBody>
      </p:sp>
      <p:sp>
        <p:nvSpPr>
          <p:cNvPr id="3" name="Content Placeholder 2"/>
          <p:cNvSpPr>
            <a:spLocks noGrp="1"/>
          </p:cNvSpPr>
          <p:nvPr>
            <p:ph idx="1"/>
          </p:nvPr>
        </p:nvSpPr>
        <p:spPr>
          <a:xfrm>
            <a:off x="457200" y="1447800"/>
            <a:ext cx="8153400" cy="4724400"/>
          </a:xfrm>
        </p:spPr>
        <p:txBody>
          <a:bodyPr>
            <a:normAutofit/>
          </a:bodyPr>
          <a:lstStyle/>
          <a:p>
            <a:pPr marL="457200" indent="-457200">
              <a:buFont typeface="+mj-lt"/>
              <a:buAutoNum type="arabicPeriod"/>
            </a:pPr>
            <a:r>
              <a:rPr lang="en-US" sz="2400" dirty="0" smtClean="0"/>
              <a:t>What is K4P?</a:t>
            </a:r>
          </a:p>
          <a:p>
            <a:pPr marL="457200" indent="-457200">
              <a:buFont typeface="+mj-lt"/>
              <a:buAutoNum type="arabicPeriod"/>
            </a:pPr>
            <a:endParaRPr lang="en-US" sz="2400" dirty="0" smtClean="0"/>
          </a:p>
          <a:p>
            <a:pPr marL="457200" indent="-457200">
              <a:buFont typeface="+mj-lt"/>
              <a:buAutoNum type="arabicPeriod"/>
            </a:pPr>
            <a:r>
              <a:rPr lang="en-US" sz="2400" dirty="0" smtClean="0"/>
              <a:t>Using evidence to guide…</a:t>
            </a:r>
          </a:p>
          <a:p>
            <a:pPr marL="857250" lvl="1" indent="-457200">
              <a:buFont typeface="+mj-lt"/>
              <a:buAutoNum type="alphaLcParenR"/>
            </a:pPr>
            <a:r>
              <a:rPr lang="en-US" sz="2000" dirty="0" smtClean="0"/>
              <a:t>Dental care use </a:t>
            </a:r>
            <a:endParaRPr lang="en-US" sz="2000" dirty="0"/>
          </a:p>
          <a:p>
            <a:pPr marL="857250" lvl="1" indent="-457200">
              <a:buFont typeface="+mj-lt"/>
              <a:buAutoNum type="alphaLcParenR"/>
            </a:pPr>
            <a:r>
              <a:rPr lang="en-US" sz="2000" dirty="0"/>
              <a:t>Provider shortage assessment</a:t>
            </a:r>
          </a:p>
          <a:p>
            <a:pPr marL="857250" lvl="1" indent="-457200">
              <a:buFont typeface="+mj-lt"/>
              <a:buAutoNum type="alphaLcParenR"/>
            </a:pPr>
            <a:r>
              <a:rPr lang="en-US" sz="2000" dirty="0" smtClean="0"/>
              <a:t>Medicaid expansion</a:t>
            </a:r>
          </a:p>
          <a:p>
            <a:pPr marL="857250" lvl="1" indent="-457200">
              <a:buFont typeface="+mj-lt"/>
              <a:buAutoNum type="alphaLcParenR"/>
            </a:pPr>
            <a:r>
              <a:rPr lang="en-US" sz="2000" dirty="0" smtClean="0"/>
              <a:t>‘</a:t>
            </a:r>
            <a:r>
              <a:rPr lang="en-US" sz="2000" dirty="0" smtClean="0"/>
              <a:t>Value-to-volume’ transition</a:t>
            </a:r>
          </a:p>
          <a:p>
            <a:pPr marL="857250" lvl="1" indent="-457200">
              <a:buFont typeface="+mj-lt"/>
              <a:buAutoNum type="alphaLcParenR"/>
            </a:pPr>
            <a:r>
              <a:rPr lang="en-US" sz="2000" dirty="0" smtClean="0"/>
              <a:t>Role of the dental practice  </a:t>
            </a:r>
          </a:p>
          <a:p>
            <a:pPr marL="457200" indent="-457200">
              <a:buFont typeface="+mj-lt"/>
              <a:buAutoNum type="arabicPeriod"/>
            </a:pPr>
            <a:endParaRPr lang="en-US" sz="2400" dirty="0" smtClean="0"/>
          </a:p>
          <a:p>
            <a:pPr marL="457200" indent="-457200">
              <a:buFont typeface="+mj-lt"/>
              <a:buAutoNum type="arabicPeriod"/>
            </a:pPr>
            <a:r>
              <a:rPr lang="en-US" sz="2400" dirty="0" smtClean="0"/>
              <a:t>Priorities for data and evidence</a:t>
            </a:r>
            <a:endParaRPr lang="en-US" sz="800" dirty="0" smtClean="0"/>
          </a:p>
          <a:p>
            <a:pPr marL="857250" lvl="1" indent="-457200">
              <a:buFont typeface="+mj-lt"/>
              <a:buAutoNum type="alphaLcParenR"/>
            </a:pPr>
            <a:endParaRPr lang="en-US" sz="2000" dirty="0"/>
          </a:p>
          <a:p>
            <a:pPr marL="400050" lvl="1" indent="0">
              <a:buNone/>
            </a:pPr>
            <a:r>
              <a:rPr lang="en-US" sz="1400" dirty="0" smtClean="0"/>
              <a:t>	</a:t>
            </a:r>
            <a:endParaRPr lang="en-US" sz="1200" i="1" dirty="0"/>
          </a:p>
        </p:txBody>
      </p:sp>
    </p:spTree>
    <p:extLst>
      <p:ext uri="{BB962C8B-B14F-4D97-AF65-F5344CB8AC3E}">
        <p14:creationId xmlns:p14="http://schemas.microsoft.com/office/powerpoint/2010/main" val="248692028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www.myoneresolution.com/wp-content/uploads/2011/05/outside-comfort-zone.jpg"/>
          <p:cNvPicPr>
            <a:picLocks noChangeAspect="1" noChangeArrowheads="1"/>
          </p:cNvPicPr>
          <p:nvPr/>
        </p:nvPicPr>
        <p:blipFill>
          <a:blip r:embed="rId3" cstate="print"/>
          <a:srcRect/>
          <a:stretch>
            <a:fillRect/>
          </a:stretch>
        </p:blipFill>
        <p:spPr bwMode="auto">
          <a:xfrm>
            <a:off x="5638800" y="3316762"/>
            <a:ext cx="3060188" cy="2830674"/>
          </a:xfrm>
          <a:prstGeom prst="rect">
            <a:avLst/>
          </a:prstGeom>
          <a:noFill/>
        </p:spPr>
      </p:pic>
      <p:sp>
        <p:nvSpPr>
          <p:cNvPr id="6146" name="Title 1"/>
          <p:cNvSpPr>
            <a:spLocks noGrp="1"/>
          </p:cNvSpPr>
          <p:nvPr>
            <p:ph type="title"/>
          </p:nvPr>
        </p:nvSpPr>
        <p:spPr/>
        <p:txBody>
          <a:bodyPr>
            <a:normAutofit/>
          </a:bodyPr>
          <a:lstStyle/>
          <a:p>
            <a:r>
              <a:rPr lang="en-US" dirty="0" smtClean="0">
                <a:latin typeface="Arial" charset="0"/>
                <a:cs typeface="Arial" charset="0"/>
              </a:rPr>
              <a:t>Thank You!</a:t>
            </a:r>
          </a:p>
        </p:txBody>
      </p:sp>
      <p:sp>
        <p:nvSpPr>
          <p:cNvPr id="6" name="Content Placeholder 2"/>
          <p:cNvSpPr>
            <a:spLocks noGrp="1"/>
          </p:cNvSpPr>
          <p:nvPr>
            <p:ph sz="half" idx="1"/>
          </p:nvPr>
        </p:nvSpPr>
        <p:spPr>
          <a:xfrm>
            <a:off x="457200" y="1295400"/>
            <a:ext cx="4648200" cy="4800600"/>
          </a:xfrm>
        </p:spPr>
        <p:txBody>
          <a:bodyPr>
            <a:normAutofit/>
          </a:bodyPr>
          <a:lstStyle/>
          <a:p>
            <a:pPr marL="0" indent="0">
              <a:buNone/>
            </a:pPr>
            <a:endParaRPr lang="en-US" sz="1800" dirty="0" smtClean="0"/>
          </a:p>
          <a:p>
            <a:pPr marL="0" indent="0">
              <a:buNone/>
            </a:pPr>
            <a:endParaRPr lang="en-US" sz="1800" dirty="0" smtClean="0"/>
          </a:p>
          <a:p>
            <a:pPr marL="0" indent="0">
              <a:buNone/>
            </a:pPr>
            <a:r>
              <a:rPr lang="en-US" sz="1800" dirty="0" smtClean="0"/>
              <a:t>For more information visit the ADA Health </a:t>
            </a:r>
            <a:r>
              <a:rPr lang="en-US" sz="1800" dirty="0"/>
              <a:t>Policy </a:t>
            </a:r>
            <a:r>
              <a:rPr lang="en-US" sz="1800" dirty="0" smtClean="0"/>
              <a:t>Institute at:</a:t>
            </a:r>
          </a:p>
          <a:p>
            <a:pPr marL="0" indent="0">
              <a:buNone/>
            </a:pPr>
            <a:endParaRPr lang="en-US" sz="1800" dirty="0"/>
          </a:p>
          <a:p>
            <a:pPr marL="0" indent="0">
              <a:buNone/>
            </a:pPr>
            <a:endParaRPr lang="en-US" sz="1800" dirty="0" smtClean="0"/>
          </a:p>
          <a:p>
            <a:pPr marL="0" indent="0">
              <a:buNone/>
            </a:pPr>
            <a:endParaRPr lang="en-US" sz="1800" dirty="0" smtClean="0"/>
          </a:p>
          <a:p>
            <a:pPr marL="0" indent="0" algn="ctr">
              <a:buNone/>
            </a:pPr>
            <a:r>
              <a:rPr lang="en-US" sz="2800" dirty="0" smtClean="0">
                <a:hlinkClick r:id="rId4"/>
              </a:rPr>
              <a:t>www.ada.org/hpi</a:t>
            </a:r>
            <a:endParaRPr lang="en-US" sz="2800" dirty="0" smtClean="0"/>
          </a:p>
          <a:p>
            <a:pPr marL="0" indent="0">
              <a:buNone/>
            </a:pPr>
            <a:endParaRPr lang="en-US" sz="1800" dirty="0"/>
          </a:p>
          <a:p>
            <a:pPr marL="0" indent="0" algn="ctr">
              <a:buNone/>
            </a:pPr>
            <a:endParaRPr lang="en-US" sz="1800" dirty="0"/>
          </a:p>
          <a:p>
            <a:pPr marL="0" indent="0">
              <a:buNone/>
            </a:pPr>
            <a:endParaRPr lang="en-US" sz="1600" dirty="0"/>
          </a:p>
        </p:txBody>
      </p:sp>
      <p:pic>
        <p:nvPicPr>
          <p:cNvPr id="5" name="Picture 4" descr="https://encrypted-tbn1.gstatic.com/images?q=tbn:ANd9GcSDMDTyhVvg-oncHdqyRaMh7X1XLqUOmF5aAfvK9KmYlHCJpfIftw"/>
          <p:cNvPicPr>
            <a:picLocks noChangeAspect="1" noChangeArrowheads="1"/>
          </p:cNvPicPr>
          <p:nvPr/>
        </p:nvPicPr>
        <p:blipFill>
          <a:blip r:embed="rId5" cstate="print"/>
          <a:srcRect/>
          <a:stretch>
            <a:fillRect/>
          </a:stretch>
        </p:blipFill>
        <p:spPr bwMode="auto">
          <a:xfrm>
            <a:off x="5638800" y="1295400"/>
            <a:ext cx="3060188" cy="2100351"/>
          </a:xfrm>
          <a:prstGeom prst="rect">
            <a:avLst/>
          </a:prstGeom>
          <a:noFill/>
        </p:spPr>
      </p:pic>
    </p:spTree>
    <p:extLst>
      <p:ext uri="{BB962C8B-B14F-4D97-AF65-F5344CB8AC3E}">
        <p14:creationId xmlns:p14="http://schemas.microsoft.com/office/powerpoint/2010/main" val="15878402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encrypted-tbn3.gstatic.com/images?q=tbn:ANd9GcSIjBq0lwtz-m8ICIYHP5DcTapWs04WriQYvuLsVtcnY8wtwNxcOQ"/>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7327" y="2990488"/>
            <a:ext cx="1219200" cy="609600"/>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12" descr="data:image/jpeg;base64,/9j/4AAQSkZJRgABAQAAAQABAAD/2wCEAAkGBhQREBUUEhQUFRUUGBcYGBUXFhQYFhoVFxUXGBcVGBYXHSYfFxokGhUVHy8gJCcpLCwsGB8xNTAqNSYsLCkBCQoKDgwOGg8PGiwlHyUsLCwvKiw0LDQsLCotNSwsLSwsLCwsKSwsLCwsLCwsLCwsLCwsLC8uLCwsLCwsLCksLP/AABEIAQYAwAMBIgACEQEDEQH/xAAcAAACAgMBAQAAAAAAAAAAAAAABwUGAwQIAgH/xABPEAACAAQBBgcKCwYFAwUAAAABAgADBBEFBgcSITFBEyJRYXGBkTJCRFJyg5OhscMUFyNUYnOSorLB0zM0NYKz0SRTY8LwQ9LxFRaE4eL/xAAaAQACAwEBAAAAAAAAAAAAAAAAAwEEBQIG/8QANhEAAQMCAgcGBgEEAwAAAAAAAQACAwQRITESEzNBUbHwBRQyYXHRIkKBkaHBIwZysuEkNEP/2gAMAwEAAhEDEQA/AIHILIA4pw1pwlcDobUL309PkYWtoeuLZ8QLfPF9Af1Iy5gfDPMe+huxoVFRIyQtBwVSGFjmAkJO/EC3zxfQH9SD4gW+eL6A/qQ4oLwjvUvHkmaiPgk78QLfPF9Af1IPiBb54voD+pDigg71Lx5I1EfBJ34gW+eL6A/qQfEC3zxfQH9SHFBB3qXjyRqI+CTvxAt88X0B/Ug+IFvni+gP6kOKCDvUvHkjUR8EnfiBb54voD+pB8QLfPF9Af1IcUEHepePJGoj4JO/EC3zxfQH9SD4gW+eL6A/qQ4oIO9S8eSNRHwSd+IFvni+gP6kHxAt88X0B/UhxQQd6l48kaiPgk78QLfPF9Af1IPiBb54voD+pDigg71Lx5I1EfBJ34gW+eL6A/qQfEC3zxfQH9SHA7gC5IA5TqHbGqcYkf50r0if3ie9THfyRqI+CVPxAt88X0B/Ug+IFvni+gP6kOCXNDC6kEcoNx2iPUR3qXjyRqI+CTvxAt88X0B/UipZe5AHC+BvOE3htPYhS2hocrG99P1R0fChz/eB+f8Acw+nqJHyBpOCVNCxrCQF9zA+GeY99DdhRZgfDPMe+huwiq2p63J0GzC5/wA8FU64rMCuwGhK1BmA7jkBit5OVsw1lMDMf9vJ75v81eeJ/PJ/Fpn1cr8EVrJv99pvr5P9VI0owNUPRUXn+Q+q6qgggjEWoiFtn0nMtFIKsV+X3Ej/AKUzkhkws8/H7lI+v91Mh9PtGpU3gKh8xFQzT6rSZm+Tl7ST37csbufaseX8E0HdL8PfRZlvbgbXsde0xHZg/wBvVfVy/wAbRt5/vA/P+4i2R/yuuCr3/g64pWf+sz/86d6SZ/eL1LzZYuyhhN1EAj/EzL6xcQuTHWmHfsZfkJ+EQ2pkMVtEBLgYH3uuascpK+ifQqWqJZOwma5Vh9FlYhuox7wbL+upWBl1ExgO8mMZiEcmi51dRB54f+WmCJV0M6XMA7hmUnvZiqSrA7tfqJG+OXo6ge2Zp0golaYjgV0hkFnAl4lLItwc9AC8u9xbZpod631co37QTbI5qzaVbS8Vpil+M+gRyoykNfmtr6o6MxDEEkSnmzTopLUsx5ABfrPNvjPqYhG+zd6twyF7blYMcx2TRyTNqHCINXOTuVVGtmPIITWU+empnErSD4PL3NqaaRykm6p0DXzxVsscrpuI1BmzLhBcS5d9SJyc7HUSd55gAPOR+S74hVLJTUvdTHtfQlja3TrAA5SN14uRUzI26UirPnc86LEUGGVuKTSEE6oYd0zsSq38Z3Nl6L9EW6RmIqyt2nU6nxRwjdROiIcmC4LKpJKyZCBEXdvJ3sx75jvJjeiu+sdf4MAnNpm/NiVzri+b/EcNBmrpaK6zNp3bijlYDRdRz2tzxZM1uXldUVkummzBNllWLF1u6qqkghxYnjaI419sOaK1guQcikrptVJ4vCpo8EAAqksGcryA6K8W2rXbUbANSHsIeMdxUiEtcC04Kywoc/3gfn/cw3oUOf7wPz/uYXS7Udbl1UbMr7mB8M8x76G7CizA+GeY99DdgqtqetymDZhc9Z5P4tM+rlfgitZN/vtN9fJ/qpFlzyfxaZ9XK/BFayb/AH2m+vk/1UjTj2I9FQftD6rqqCCCMNaqIWefj9ykfX+6mQzIWefj9ykfX+6mQ+n2rUqbwFQeYP8Ab1X1cv8AG0bef7wPz/uI1Mwf7eq+rl/jaNvP94H5/wBxFs/9rrgq3/h1xSgMdaYd+xl+Qn4RHJZhlSc3WMsgIqDokAgfC5uwjVq6IbVMD7XNlxTuLb2F1d86mWsukpXkIwNRPUoFB1ojCzO3i6iQOUnmMIKRIZ2CopZmNgqglieQAazExjuTFVQTFNVJ7o3DMdOW53jTU6zzXBifyXzpGiNhRUuidplK0uYRzuS1+uOomapn8eKh7tN3x4K55rc2j0riqqgBNsRLlbSgYWLMRq0yCRbcCb6zq9Z9MYMuklSFNuHcludJVjb7bIf5YtuSmW1NiKEyGIdRxpT2Drz22FecXHXqhaZ+2PwmmG7gnt0lxf2CKcZc+caeasP0WxHRSth85k8EEqgM8jj1Dk3/ANOWSij7Qc9cIeOl83IAwqkts4IdpJJ9d4tVrrR280ilF3XVkgggjIWiiCCCBCIUOf7wPz/uYb0KHP8AeB+f9zFml2o63JFRsyvuYHwzzHvobsKLMD4Z5j30N2Cq2p63KYNmFz1nk/i0z6uV+CK1k3++0318n+qkXHPdhjJiCzSDoTpa2O7STisvSBoH+aF/KmFWDKbFSCDyEG4PbGnDjEPRUJMJD6rrmCIjJXKNK6llz0I4ws670mAcZD0HZygg74l4xCCDYrUBuLhELPPx+5SPr/dTIZkIjPFlilXPSRJYNLkFizg8Vpp1Gx3hQLX3knk12KVpdILbkmdwDCpDMGvy9Ud3ByvxP/YxtZ/vA/P+4iwZncmmpaIzZgs9SQ9jtEsC0sHnN2b+YRX8/wB4H5/3EPDg6quOsEogiDFKAx1ph37GX5CfhEclmOtMO/Yy/IT8Ijqu+Vc0m9auUWBy6ymmSJgBDiwO9W71xzg2McsTZRViraipII5wbH1x1diuJJTSZk6abJLUsTzDcOcmwA5SI5TqZ5d2c7WYseliSfbE0N7HgiqtgtzAMaejqZc+WbGWwJ5175DzFbiGnn4w8tKpp4GpWeWT5YDL+Bu2FZk/g7VdVKkINcxwp5l2ux5goY9UdLZS4AlbSTKd9QdeK23RYa0bqIHTrEdVDwyRjurLmFpcxwXLEP7MvjInYcJV+NTuykb9FyXQ9HGYfywjcXwmZSznkzlKuhsRu5mB3qRrBiXyEyubDqsTdbS2GjNQb0vtH0lOsdY3w6ePWx4eoS4X6D8V0zBGvQV8ufKWbKcOji6sp1Ef33W3RsRiLURBBGjMxuQs9aczU4ZwSsq/HsBcmw2CwJ18kSBdC3oUOf7wPz/uYb0KHP8AeB+f9zFil2o63JFRsyvuYHwzzHvobsKLMD4Z5j30N2Cq2p63KYNmFF5R5OSa6QZM9bqdYI1MrDYyncdZ5jsNxCQymzRVlKS0pfhMrc0sfKAfSlbb+TfqjoOCOYp3xZZKZImvzXLeB5SVOHTS0l2ltseWw4rW3OjdevURfURF2l5+KrR41PIJ5QZgHZc+2HBikinZb1KySv8AqhCPv6ogDS4LfucMv/8AFiyZ2SYuYkiJzMA5KPF84mI4keBS4D6uBp0a7DkJBLkc17c0WzIHM8VZZ9eBxbFKe4OsawZpGq30Bfn5IZ2E/BwtqbgdHkk8Ho/c1Rvwp9ThosFgu2w46TjdEKPP4hPwOwJ/b7B9TDcghET9W8OTZGabdFcj8A3it2GGtT58ZiIq/Ab6KgX4Vtwte3BQ4o0KjH6aWbPUSUPI02Wp7CYtPqWy+Jl/qkNhLMnLn7K/LyrxGyzBoSgbiUgbRvuLE63PqHJGjgmQ1bVsBKp5mie/cFJY59JtvVc80dGycoqVzZamQx5BOlk9gaJAGJ72WCzW2Ud30jdzrqo5A5vJeGoWJEyocWaZawA26CA7FuBc7TbdqAt8EEUnPLzdystaGiwVcyxyGkYlLAmgrMUcSattJeY+Mt+9PVY64SmUea+tpCTwZnSxsmSgW1fSQcZey3OY6OjDU1iSxeY6oOVmCjtMOiqHx4DEJckLX4lcz5NZaVWHOeBeyk8aU4uhPKV1FTzixi+SM/rBRp0alt5WcQOwoSO0wxKzFcOm/tZtFM8t6dvxEx6pMCw+YLypFG45UlSG9aiHPmjdi9iU2N7cGuShxnPHW1XydOqyNLV8ld5p5gx2dSg88WHNBkhUS6ibV1Ut0JTRQze7ZnYF3IbjDUoFzt0jDSpaKXKFpaIg5FVVHqEZ4W6caJaxtrpjYjpaTjdEKHP94H5/3MN6FDn+8D8/7mIpdqOtyKjZlfcwPhnmPfQ3YUWYHwzzHvobsFVtT1uUwbMKgZZZ2Fw+pan+DtMZVVtLhAq8YX8UmF/jmeWtngrK0KdT/li728ttn8oEYc8n8WmfVyvwRWsGybqatrU8l5nOBxB0ubKOsxehhiDA4j7qpJI8uLQtOqq3msWmu0xjtZ2LN2tcxhhnYXmJqHAM+fKlfRUNMYdPci/QTEsMwUv52/ol/wC6GGpiGF1xqJDuSekzmRgyEqw2MpII6CNYi5YFncr6awZxPTknAluqYCG7SYnsRzCzlF5FTLmHkdGl+sFoouOZH1dGf8RIdF8cDSl/bW69RN4nTimwwKNGSPFMmRn9W3HpGB+jNBHrQRqYjn6mEWkUqIfGmOX+6oX2wqBHqWhYgKCSdgGsnoA2xHdYhuRr5DhdTWN5aVlYTw89yp7xToS/sLYHruYg7Rc8DzTV9SAxliQh76cSp6pYBbtAi2U2YLV8pV6+RZOrtZ9fZAZoY8L/AGRqpH42SgtEtguVdVRn/Dz5iDxb3Q9MtrqeyGVOzBC3ErDf6UkEepxFXxvM9X04LIq1Cj/KJ0vsNYn+W8Anifhf7o1UjcbKbwzPxOUWqKeXMPjI5lnrUhh2WiQm5/UtxaRyeeaoHqQwoJ8hkYq6srDarAqw6QdYjxAaWI42Rr5BhdXrHM8ddUXWWVp1/wBMXfrmNr+yFik1NS81i0xmdjtZyWY9ba438FyYqaw2p5LzPpAWQdLtZR2xfMMzEVDAGfPlSvoorTCOk3UX6LxOlFDhgFFpJMUr4ySJzIwZGKsNjKSpHQRrEOD4gpfzt/RL/wB0RuI5hp6i8iolzPourSz2gsPZECqiOF1OokG5QWB53K+msGcT1G6cCW9ICG7SYvuSmeP4ZVSqdqbQaaSNMTdICys19EoD3vLCkxvJOqoz/iJDoPHtdD0TFuvriVzVfxel6Zn9GZHEsMTmFwG7cumSSBwaV0hChz/eB+f9zDehQ5/vA/P+5ihS7UdblbqNmV9zA+GeY99DdhRZgfDPMe+huwVW1PW5TBswtCowKnmTOEmSJLubcdpaM2rZxiL6o+YljFPSJedMlyVGwMQvUq7T0AQns6+VFVJxF5UqonS5YSWdFHZRcrc9zaFxPqGdizszMdrMSzHpJ1mHR0heAScEp9QGkgBPLEs+NHLJEqXOnW74AIp63Ol92Ik5/hf9zNvrxf8ApwoI+Xi0KSIblXNRIU8cOz7Urm06TOlc40ZijpsQ3YDF3wfKWlrFvTzpczlUHjAfSQ2YdYjliPqOQQQSCNhBsR0EbI4fRMPhwXbapwzXU0/Jakc3elp2PKZMom/SVjZo8KkSLmVKlS+XQRE7dECKTmexOZU4dMWbNmOyzXTTZ2ZwrS0IsxJIsS1oUGU1fVidNp6monTDKdkIeY5U6JsDok2sRY9cVWQOe4s0sk90oa0Otmnrjec+gpSQ04THHeSRwh62HFB5i0a+SGcuXiM+ZLlyXRZcsvpuy3NmUAaK3ttJ27o52ho5k5Vlr5niykXt4U/7RHdRTshhc/eAuIpnSSBqvGWGcpMOmSVeQ8xZyaekrKCNdiNFhr2jfvj1gudigqSF4UyWPezhoD7YJT70UfPRKvJw+Z9CYp+zKI/OFbBTQMmga/eQpmmdHIW7l1hU0MmoUcIkqau0aSo4tzXBEasvJSjU3Wkpgb3uJMq9+XuY5uyeraoTpcqlnTZbTXVAEd1GkxABIU2trh0Z2MRmUmFoJU2YrmZLl8IHYTCArEksDe50NfTHD4HMcGB2a6bKHNLiMlbcUxyno0vPmy5S7gxAJ5lXaegCKRiWfKkQkSZc6dbvrLLU9GkdL7sI6dOZ2LMxZjtZiST0k6zHmLTKJg8RukOqnHJN/wCP4X/czb68X/pxJYdn1pXNp0mdK5xozFHTYhvVCNvH2GGkiO5cCok4rqbB8paWsX5CdLmcqg8a30kazDrEZpeA0yzBMWRJWYDcOJaBwSCCQwF9hI645URyCCCQRsI1EdB3RfM2GUlU+J08p6ie0ti4KNMdlIEpyNTE7wD1RVkpCwEtKeypDiAQn9Chz/eB+f8Acw3oUOf7wPz/ALmEUu1HW5NqNmV9zA+GeY99DdhRZgfDPMe+huwVW1PW5TBswk9nHze1tZiLzZEoGWUlgOZktRdVsdRbS9UeMDzEOSDVz1UeJJ4zfbcAD7Jhi4zl3RUkwy588I4AJXRmMbEXHcqYpuN59ZKAilkvNbx5nETpsLs33YaySdzQ1owS3MiBJcVacMzaYfIAtTI58ab8oTz8e4HUBEuMnaW1vg9Pbk4KXbs0YQeJ518RnE/L8ED3spVUD+Y3b70R0nLquV1b4XUNosG0TOmFTY3sRexBta0d91lOJcue8RjABPzEc3mHzxx6WUD40teDbtl2iiY7mI2tRz7f6c4eyYg9qnphh4lXTJ1LpUbhZryxNklgCrDU2gQdxBAvqtpAxQsFz6LfQrZDIw1F5WsXGo3lubr1EwiF0puWG9swmyCP5gpDNxkrVYdJq1nqovoPLKurAsqvfZrGxNoEaeW+bKZiNWlTTtLRJstTMLlr6Q1AhVBvdNEbR3MXLBcuKOuYyqedpuVJ0CkxToiwJ4ygbxGHA8X4Olm3VnNOGbQW2kygFrLffcMOyKb6qSKraDgXg/cW/R/Ce2Fj4DbIHmoPA8ylHJsZ5eobnJSX1Ihv2sYs1XhEikpJop5MuUGWx0FVb7hpEbdp28sKrG8+NVMJFNLSQu5j8pM6dfFHRonpi0ZJYxPqMHebUTGmO84gM1u5BQWAFgBdW3b4Z2k2VlLJI87jy+y4pHRuma1g3hW3DsLk1NJKE+VLmhQbCYitbWRq0hq2RX8bzM0M8Eyg9O3KhLJfnR76vJKxp5VYpOkYNwtPMaW8ucvGW19FmIsb7RdxqioYLntrJRAnrLqF3kgS3+0g0e1Yjsxsr6WN8Z3Dkpq3Rtmc1w3lWbI/NW+H1vwmfMlzJUlHKFdINpkWuykWFlL7Cddo3M4+TlViFLSpIQNxmmOS6qAWUaI1m57ttnJE7i2O8LQynCshqVVtBraQQgNY26V7Y2cWyzo6ArKqJwR9BSF0ZjErrUHiKd6nshbKqSSsIGJYB9z/AKH5XRhYyDHAE8kvcDzEMSDVzwB4kkXPpHFh9kxfMNzbYfIA0aWWx8aaOFPT8pcDqAip43n0lLxaSS81tzTOIt+ZRdm6OLF5watmpTK1Yy8NoGbNCjRWWu3QtzC4uSblWi7M+YAF5tfcq8bY72aFsf8At2ltb4PItycFLt2WiMxLN1h88callKfGljgj2y7X64Q9Zl5WzJruKqoQOzMFWdMCqGYkKADYAXtbmjbw/OjiMk6qlnHizArg9ZGl2EQ/usoxDuaX3iM4EK5Y5mINyaOePq5w9kxB7V641shc21dSYlImzpS8GhfSdZksgXlOo1X0jrI3Rv4Hn3U2FXIKnx5JuOtHNx1MYumDZxqGrmJKkzrzHvooZc1SbKWOsrbYDvjlz6hrS1wv15KWthcQQVZYUOf7wPz/ALmG9Chz/eB+f9zCaXajrcmVGzK+5gfDPMe+huwoswPhnmPfQ3YKranrcpg2YXPWeT+LTPq5X4IpMdG5Q5sKStqTUTjO0iFBCuqrZRYatG/riRwTIeioyDIkIGHftd36ne5HVaLLKtjGAWxVd1O5ziUgMMyBr6gAyqWbonYzAS1PODMK36olhmdxK1+Cl9HCy7+20dDQQs1r9wCYKVu9UjJ+kqabDJAnpozqVittJWDStIga1JFtFlH8sL7O7kyJc5a2SPkarW1u9nWub8mkAT0q8PKrp+Elsh74EdoinYVJlVEt6OqUPLfWFJI4ym5AIsQbi4tyHljHFYaWuBd4ZP8AIe4t9grxp9dTkDNvJKvNJVaGLyPpiYnbKYj1qIa+H1HA1zA9yzsh6Gbi+u0fMNzSUdPUS58oz1aWwZV4QFbjcbqSR1xr5Ry9Gqfnse1R+cVv6inH8U7PlPum9lxH443bwlPlLkbOl4jPppEmZM0W0kCKzWlvxkvYagAbXPimGhhGFzKXBqeTOUpM03LKbXF3mML2JGwqYvWFVnCyUfeRr8oaj6xEJlq/FlDnY9gA/OLHatbrqBxGRA/OH7SqOm1dSPUqBxHC5lVg9TJlLpzCyFVuASQ8ttpIGxTCtwXIeoevkU0+TNlh342krAcGvGchth4oOw7SId+RT6po8g/iETuJ1fBSnfkGrpOoesiI7IrdTQNJyAP4v7IracSVB+iqmKzhNrFQdyrJLAGzUwv679kK/PFVaeLTB/lpKT7gf/fDGwBNKql316yT1Am/qjbxfNPR1VS9RNaeWmG7AOoXYAALLcCwG+K/9PTgulqH/Meuab2nEbMibuCW2aTJgTqhqucPkaXja9jTtqjn0e66dDlhlY1JqKnDakyELTaniKukq2l3CHWxAsF0+sxjxOnlUkpaOlXQRTpMLkksTcAk6yb69f0eSLfQU3BykTxVA67a/XeLTqw1VcdHwx/5H2F0ptPqafHN3JIH4ncStfgpfRwsu/ttEbiObrEJAu9LMIG9NGYOn5MkiOmII1xWv3gKiaVi5EItqO0bYtmar+L0vTM/ozIe2N5H0lZ+8SEdvHtov9tbN64h8FzV0dJVJUSTODSySqlwU4ylTe63OpjvhzqxjmEEY2SxTOa4EFXGFDn+8D8/7mG9Chz/AHgfn/cxVpdqOtyfUbMr7mJNptamy3BauhpwhuwoM0nyeLV8r6zV9XUFf98N+Cq2hPopg8CIIIIrJyjK2v4Capf9lM1X8Vx/tI9hMSQMaeL0PDSWTfa6+UNY/t1xAZOY9oESpp1bFY96fFPN7PZmPqu71Ajk8LsjwO8dcVabFrI9JuYzHlxVsih47JMmqYrq1h1PTrv23i+RWMtKX9nM6VPtH+6E9tRadNpjNpB/S7oX6MtjvwU5hVeJ0pXG3YRyMNo/5uMVfLCXaeD4yD1Ej+0Y8mMT4KboseLM1dDbj+XXzRvZay9cpvKH4T/eKFRUir7OLz4mkX9cvzdWI4tTU6O43sjI2t7uUfKHsb8vXGPLSZ8pLHIpPaf/AMxDYZWcFOR9wOvyTqPqJiRyumXqBzIvrLH84pCq0+zTGcwQPpmORT9Vo1QdxB9lmyMf5VxyqD2MP7xsZZVupJQ8o+xfz7I0MkplqjpRh7D+UaGLVnCznfcTq8kah6h64O9aHZojGZJH0zPXmjVaVVpcBf8ASkMkZd6i/iqx9g/OLXiVcJMpnO7YOUnYIr2RUvjTG5Ao7ST+UauVOKcJM0FPFl+tt56tnbF2lqBR9nae9xNvXL8WSJY9dU6O4WutbB5ZnVSltd202PRxvbYRfoquRdNreZyWUdes+xYtUXuxYi2n0zm4k/pIrn3k0RuREZS4hw846H7OXtbxnOwD6I1nn1RD5SY/pXlSjq2Mw3/RHNy9kTmCUHAyVU90dbeUdvZqHVD21XeKjVR+FuLjxO4e/pZLMWrj03ZnIftb8EEEaaqohQZ+ONNol5eF1dLSh/eG/CfzufKYtQSvq9X1lRo/7Is0u0B9UmfwWXnAG+D5VT02cKZw9Ignj1iHFCYziN8Dx+mqditwLseZXMt/uAdsOeCoxDXcRyURYaQ81qVOIrLdVfih9jHubjvTybo240Mcw/hpLKO6GtfKG7r1jrisYPlG0myvdk5O+Xo5ub2RhT1/dpgybwnI8OIK0Y6fWs0mZjMK7RR8p6Dg55YdzM4w6e+Hbr64uVLVrMUMhBB/5Y8hjRyjoOFkGw4ycYdW0dYv6ojtOnFTTEtxIxHXmFNLJqpcfQqMyax+9pUw69iMfUp5+Q9US2UFNwlO43gaQ6V1+y8UCLfk7j3CDgpp42wE98OQ/S9sZXZ1eJozSzHMWB/XsrlTTljtbH6kKoROV9fw9GhPdy3AbnBU2brt2gxE1tPwcxk8ViOq+r1WjGHIBG47e28YMcrodOM5EEEcvsVoOYJNFw3YrzGWoqC5BO0Kq9Siw9kYoIr6RAsm2F7rLT1BQkrtIYfaUg+2MUEEGkbWRYXupzC6/gKWYw7t30V6lF26tLttEHHouSANwvYdO2PdNI03VB3xA7TaLEkrpgyMZAWA8zn9ylNYGaTjvV4ybptCmTlbjH+bZ6rRHZSY/o3lSzxtjMN30Rz8vJ7MmP44JK8FKPHta470W1dduyKeTG92hXinjFLCcQLE/r14rOpqfWO1z/UBS2TVBws8E9ynGPSO5Hb7DF6iIyZoODkAkcZ+MejvR2a+sxJVNSstSzkKBvP/ADWY1ey6cU1MC7AnE9eiqVcmtlw3YBZY1KfElmTGRONojjMO5BJ1LfedvZFVxnKVpt1l3VPvN08g5osmAYfwMlQe6bjN0nd1CwiYa/vM+rh8IzP6Huh9Pqo9J+ZyCkYTmUDfCMqpCDXwTSR6NDPPrMOOEvm7b4ZlBU1O1V4d1PMzCXL+4T2Ru0+Ac7gFmy46I81L5+MK0qaRPH/Tco3kzBcH7UsD+aLrkRjHwrD6eaTdigVvLTiP95SeuPeWGC/DKGfI750Oj9YvGT7yrC9zFY7qnUjmxB4VAdu5Zi9R0DbnMT44P7T+Cjwy+qbcUbKbDuCnEjuZl2HT3w7dfXF5iPx3DuGkkDuhrXpG7rGqMPtOl7zAQMxiPb6rRpZtVICcjmqRQYi8ltJDblG48xEXTCcdSeLdy+9T7Qd4ihER9VyDcGxGwjbHkqHtKWkNs28PbgtielZML5Hit/HaDgZ7KO5PGXoO7qNx1RoK1jcaiI363FTOlqJgu6bHG9TtDc+w3iPirUmPWl0WRxHl5fRNi0tAB+az1lWZraTd1YAnlIFr9lowQQQhzi8lzs0wAAWCIIII5UoggggQiM9HVGU+mO6ANuYkWv1XMYII6a4tIcMwoIBFivrMSSSbk6yTtvG7g1Bw05V3bW8kbe3UOuNGJCgxUyEbQHHfax71RsAHLe/qh1Pq9aHS5DE+fl9VxLpaBDM1bsVxtKcWOttyDb0nkEUzEMTee13PQo2DoEazuWJJJJO0nWTHmLld2lLVG2TeHvxSYKVkOOZ4qVycw/hZwv3KcY/kOs+wxe4jMn8N4GSARxm4zdO4dQ/OJOPVdl0ndoAD4jifb6LIq5tbJhkFB5b4x8Fw+om3swlkL5b8RPvMD1RSsw+FaNNPnkftHCL5MsXJ+05H8saufXHdUmkXWSeFcDbYXWWvWdM25hDCyOwX4HQyJHfIg0/rG4z/AHmMb3gg/uP4CzfFL6KZhEZXSWwfHFqZYPBzG4YAbCrkifL6blrDdpLD3ioZz8lPh1C2gLzpN5kvlNhxpf8AMPWFjmneGuscjgV1K3SbhmFaqWpWYiuhDI6hlYbCrC4I6jGWFXmUyv05Zopp40u7Sb75d7snSpNxzE+LDUhcsZjcWldMeHtuqZlVhXBzOEUcVzr5n39u3tiChlVlIs1CjbGH/gjnBhfYhQtJmFG2jYdxG4iPDdsUOpk1rB8Lvwf9r0FFUabdA5jktaCCCMJX0QQQQIRBBBAhEEEECEQQQQIRBBBAhETeS+FcLM02HEQ9rbh1beyIuio2muEXaewDeTzQwqGjWVLCLsHaTvJ543Ox6HXyaxw+Fv5KoVtRq26AzPJZ4xVVSstGdyFVFLMx2BVFyT0ARlhWZ68r9CWKKUeNMs0226Xe6p0sRc8w+lHuoozI4NC8+94Y26rmSclsYxxqlweDltwxB3KhAkS+S9wt+XRaHtFRzY5KfAaJdMWnTrTJnKLjiy/5Rt5y0W6GVDw51hkMAuYmlrccyiCCCK6akhnNyZmYdWpX0vFR30rjZLn7SCPFfWbbO6Gy0NPI7KqXiFKs5LBu5mJvSYBrXo3g7wRzxI4rhkupkvJnKGSYNFh+YO4g2IO4gQjP8Tk5iO95L9SzpN+xZi36j9Ftd1v87NH5hl5hVj/E6+4/hP6I7GsIFQltjjuW/I8xjJg2MSquSk6SwZHFwd4O9WG5gdREbsZ00TZGmN4wKtseWkOaUs6inZGKsLEbRGOL9jOCLULyONjfkeURSKyieU2i4sfURyg7xHhK/s59I6+bdx916CnqWzDz4LBBBBGYrSIIIIEIggggQiCCCBCI9yZJdgqi5JsAI90lG01gqC5P/Lk7hF2wXA1kC/dOdrfkvIPbGlQdnyVbuDd59vNVaipbCPPgvuB4MKdNdi7d0fyHNEnBGljGLyqWS86cwVEFyfYAN5J1AR7yGFsTRHGMAvPveXEuctHLDKmXh9K059bdzLS+t5hGpejeTuAMKvNnk3MxKtevquMiPpXOyZP1EADxE1G3Mo2XjQY1OUeI70kp1rKlX28jTGt1nmXU88KwyXTSUkyVCpLFlH5k7yTck7yTGi7+Bmj8xz8gqg/ldfcFtwQQRSVlEEEECERE5T5Mya+naTOGo61Yd0j7nU8uvrFwYloIkEg3Cgi+BSBo62sydrCkwaclzcjvJqA24RD3rgdmw3FjDtwHKCTWyVnSHDKdo75W3qy96w5OsXGuDHsn5NbJMmoQMp1jcytuZT3rDl6tY1QlsUwCuyfqOHkMXkE207XRhfUk9BsPIewg6oufDUeTuar4w+beSfUa9bQJOXRcXHrB5Qd0VrIzORT4gAl+Cn21yWO3lMtu/HNtG8b4tsUpYs2PH0KsMf8AM0qk4pkvMlXKXdOYcYdI39I9UQsNCI7EcBlTtbCzeMuo9e49ceZq+wgfigNvI/orVh7QIwk+6oEETldknNTWlpg5tTdh29RiGmyWU2YFTyEEH1x5uallgNpGkdcVqRysk8JXiCPUuUWNlBJ5ACT2CJmhyTmvre0sc+tuwfmYIaaWc2jaT1xQ+VkfiNlCRM4XkzMm2L3ROUjjHoH5n1xZcPwCVJ1gaTeM2s9W4RJR6Ok7CA+KoN/Ifs+33WZN2gThH91rUOHpJXRQW5TvPOTvjZgip5Z5xqfDgVJ4WfukqRcchdu8HrO4R6eKLJkY+gWU9/zOKnMcx6TRyWnT3CIvax3Ko75jyflCTrsQrMoqwS5YKSENwuspLXZwkwjunIvYdQ1XMesOwOuygqOGnsUkAkadiEUX1pJQ90eU82snUIdGAZPSaKSJMhNFRtO1mbezt3zH/wChYaou/DT+buSrYzeTeax5MZMyaCnEmSNW1mPdO9tbseX2DUIloIIpkkm5VgC2ARBBBEKUQQQQIRBBBAhEeZsoMpVgGUggggEEHaCDtEeoIEJV5X5mFYmdh7cG4N+BJIS+35N9qHkB1c6xFYHnSrMPmfB8SlTHC98wtPA5bnVOHPfX4xh0xo4xgUirl8HUSkmLuDDWDyqw1qecERZbPcaMguPykGKxuw25LBgOVFNWppU81XttXY6+Uh1jptaJWFLjeZV5T8Lh09kZTdUdirDyJy6+ojrjTp84+J4awl4jIMxdgdhosfJmoCkzsvzxOoD8Yzfy3o1pb4x7JzRjn06uLOoYchAPtip4HnWoKmwM3gXPezhodj3KHti3S5oYAqQQdhBuD0EbYrPjIwePunNeDi0rzIplQWRQo5AAIyR5mTAoJJAA2kmwHSd0VLHM6lBTXHC8M47yTZ+176A7YGRk4MH2Q54GLirfEXjuU1PRJp1E1ZYOwHW7eSg4zdQhXVGcrEsSYy8OpzLXYXUabDpmsBLl9l+eNvBcy0ya/DYlPZ2bWURizHy5za+oDrizqAzGQ28t6TrS7wD2WljedSrr5nwfDJUxNLVpAXnEbL6uLJXnvq8YRJ5I5mApE7EG4RydLgQSVudd5j7XPKBq52hi4PgUikl8HTyklrv0RrJ5WY62POSY34h09hoxiw/KBFc3eb8l4lSgqhVAVVAAAAAAGwADYI9wQRWT0QQQQIRBBBAhEEEECEQQQQIRBBBAhEEEECER4nSFdSrqGU7VYAgjnB1GPkECFTcbzQ0FRcojU7HfJNl9GQV7AIo2NZAVuES2n01baWushTMlsd+uWNJG6zBBFqKZ9w0m480iSNtiQMV8wXIKtxeWs+prbym1gMZkxh0SzoovUYvOCZoKCnsXRp7DfNN19GLLbpBj7BBLM/SLQbDyRHG2wJGKuUiQqKFRQqjYqgAAcwGoRkggiqnoggggQiCCCBCIIIIEIggggQv/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1037" name="Picture 1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00400" y="2834560"/>
            <a:ext cx="762000" cy="10398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9" name="Picture 15" descr="https://encrypted-tbn0.gstatic.com/images?q=tbn:ANd9GcRVQLP_E1akkiNwQRdDCyoepByl7MsVzuxp66Juf4iHFNvcjuPH"/>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7399" y="2791976"/>
            <a:ext cx="865891" cy="1207691"/>
          </a:xfrm>
          <a:prstGeom prst="rect">
            <a:avLst/>
          </a:prstGeom>
          <a:noFill/>
          <a:extLst>
            <a:ext uri="{909E8E84-426E-40DD-AFC4-6F175D3DCCD1}">
              <a14:hiddenFill xmlns:a14="http://schemas.microsoft.com/office/drawing/2010/main">
                <a:solidFill>
                  <a:srgbClr val="FFFFFF"/>
                </a:solidFill>
              </a14:hiddenFill>
            </a:ext>
          </a:extLst>
        </p:spPr>
      </p:pic>
      <p:sp>
        <p:nvSpPr>
          <p:cNvPr id="7" name="AutoShape 17" descr="data:image/jpeg;base64,/9j/4AAQSkZJRgABAQAAAQABAAD/2wCEAAkGBhMRERQTEhIWFRUVFxcYFxcYFhQXHRwUGxUYGRcXGhkXGyYgFx0kHBUVHy8gIycpLSwtGR4xNTIqOCgrLCkBCQoKDgwOGg8PGiwlHyQ1NDU1MCwsLDUqMy8sLCw0KiosLiw1LCwpLDQsLTAsKSosKSwsKSwsNCksLCwsLSosLP/AABEIAMQBAgMBIgACEQEDEQH/xAAbAAEAAwEBAQEAAAAAAAAAAAAABAUGAwIHAf/EAEQQAAEDAQUFBQUECQIGAwAAAAEAAgMRBAUSITEGQVFhcRMiMoGRQlKhscEUYtHwIzNygpKisuHxQ9IVJGNzwuIWNIP/xAAaAQEAAwEBAQAAAAAAAAAAAAAAAwQFAgEG/8QAMBEAAgECBAIKAwEAAwEAAAAAAQIAAxESITFBBFEiMmFxgZGhscHwE9HhQhQzYiP/2gAMAwEAAhEDEQA/ALNERfazBhERIhERIhERIhERIhERIhERIhF7hhL3Na3VxAHUmgX0W7tmIImgGNr3b3OAdU8gdByCq8TxScOBfUyalRNTSfN0Wv2r2bjZGZom4cNMTRoQTSoG4gkLIKShXWsmJZzUpmmbGERFNI4RESIRESIRESIRESIRESIRESIRESIRESIRESIRESIRESIRESIRESIRFZ2PZu0Siojwt95/dHxz+C5d1QXY2noUtoJBsloMb2PGrXB3oQafBfUbDb2TMD43VB9QeBG4rCf8BhZ+ttkYPBgL/l+C0Gx7I29sInl7A5tHEUNcOeVFkcfgqpjF7jsNpd4bEjYTvG2N7MbC6EEF76Ajg2oJJ4aU81hFpL1gsz7RN20r43Y8qNxDDgbnkNa1UcbPRv8A1NriceDqsP1+SscKadCmAb556G2fbpI6wao1/mUaKfbrhnhzfGae8O8PUaedFAV9XVxdTeVipGRhERdTyEREiEREiEREiEREiEREiEREiEREiEREiEREiEQDgtFtbczYRE5oyLQx37TQKHqRX0UTVVV1Q7/E7CEqW5SuuO5nWmTCMmjNzuA/EqTtVY44ZGRxCmFgxbySSdTvNAPVaO5iyx2Nsj8i4YzxLnDutHOlPiViLbbHSyOkdq416cB5CgVSjUetWLf5XLvMmdVSmBuZxVlddxPmBeSI4h4pHZDy4qTdNyt7M2m0A9k3RoBq81oOja79/RRL2vp85APdY3wxt0A3dTz9KKc1Gclae2p+BzPtIwoUXbyk43tBZ8rNHjeP9aQV/hbu+Hmqy13jNOe+9z/u7vJoy+C93NdRtErWZhte86mgpX1NMlubjLAZGRQGNjDhDzkXuBIOoqdNaqtWqJw+YGJuZPz8CSorVd7CYRlzznSGT+B31C12x1gfD2rZG4ScDqVByOIbuhVlfN+x2ZoLqlx0aKVPE56BRrgvgWl8rw0to2NtCQd8hrl1VOtxFWtRJK2Xn4iT06SU6gAOczd83JNLNNJHGXNxkZEVqAK5VqqGSMtJDgQRqCKHzBW8sm0MMUksUji13avzI7uZyzGnmrC87ojnAcWtLgO6SKgjgaag/DUKZONajZai5bGcNw4e5U5z5/Yb6mh/VyED3Tm30P0VkLZZrVlK0QSH/UZ4SfvN3fnNWFr2NbI3HAcBzrG7MBwNC2uooQeKy9ssL4XYZGlp57xxB0I6K0jUa5uhs3kf76iQsHp5NmPT+TvelzSWcjEKtPheM2nofooKtbovsxjsnt7SF2RjOeu9vA8vkc10v/Z8wHG2pidpXVpPsu/FTLVKsEqanQ8/0ZwUBGJZ32XuuK0NljeKOGEtcNRqD1GmXNVN53a6CQxv1Gh3Fu4he7mvM2eVsgzGjhxadR8j1AWp2uhZPZmzsIOEggj3HGhHkadKFV2qPS4gA9VvQyQKr08tRMSi0Vz3KH2OeQjvEHBywd406kU8lnVbSqrlgNpCyFQCd4REUs4hERIhERIhERIhERIhERIhERInuzuo9pO5wPxC3W2rAYWA1/WtGWZza7QcVkLddRjhhl3StPk6poPNtD5FfQXWiMQxyykANa11TucW0qOJzI81k8ZUAenUXOxMu0F6LKeyVkNx9p+mtZoGjuxVo1jB7x3mmv13VNGWqV0hAZZYBoBQHkAN7svKg1K4X/fslpeImNc1hIwtORcT4SeRqCB5rztBKImMsjDkyjpCPakOfw+o4JSpVMsRzOgGijc9+0O6520HqZzl2okM2MAYKYeyPh7P3SNK8/pkpTbghf8A8w2TDZqEuBriaQaFg456H56qqua7DPJhrRoGJ7uDBr+fwU+0bTkSARACBgwCM6OZvxDifh61ndCGw0ciBn3bePI+ciVri9T7/Je7MW8TSPwMEcUTQGNGtXHNzjvPc/yru2W3AKNaXvI7rBqeZPsjmVmbussbA+aOV0cD21Lcw5rq0pXU4amlN5Gu+pvHaNzgWQAxR9Tjdzc7Wvn5lUG4X81U4NO31v2/byyK2BOlrJVvu0F5fbLS1rz7DAXkDc37tOhVrsgIQ6YQl5bSOpeADirJXTdSixUUDnmjWlx4AE+eS1GyRdAZMbHnEGUwNx6F1altQ3UakK3xVIiiVxXOWWQGo2/shoveoDbxkS3NspmlErpWv7R+bQ0tpiNMszotVs5QQANeZGNJDXEEVbwoeBJb5KhGyMk0z5JD2bHPc6mRdQkkaVA9StXFEyGMAUaxg9ANST8aqhxdRCgRWJPoPvfLFFGDFiLSrnv2OC0ujkNGuDXB1Mg4ihB4Dut3cVLlsMNojpk+N2bSDWh4tO7oszJf8FoL2TRmjn91wFXAHuhw3g0DajOvwP7LB/w1pcHF8klQzxBgaPacNHOz0XR4YiwF1f0Pbfbtnn5ddCs82q723eMf6yRxIiJb3WD3juL89FXXRfZY9wmq+KX9YDnr7fX87grCLaUWl3ZWhoEcgDaj2ZM6PBOmZ8qDnWhvCwuhkdG7Vp14jcR1C0aSFgUrDpH27OVv7vKztazJpNDZWMssxhmAfBLRzHOAIz0dXduBPQqbb7idA15hq6F4Iki1IBHjZxI1py37qi7T9qszoDnJEC+Lm32mfniOC7bN7TujGCWrowPFQksFaZ8W5jp8FXqJUzZcyNRz5EdvzJFZcgdDoeXMS6uIgXfX7kpP8T18/C+j3y5rbHKY6YXNJFNO+cyOuIlYht1H7M6c6Yw0DiM8R9aD1XXAuOm5yu333nnEKeio2EgIiLVlOEREiEREiEREiEREiEREiEREibW0WcSXW3iyMOHVuvwxBe7rsv2pzXPzhgDWMbudIGgOeeIByH+a/uy7+1sT4947Rn8QqP6l2vi0Cx2MRtPeLcDetO875nqQvn2LBmpL1sRt2A6n72zSAFg50t7SnsMrZLXPaXZshDnDmQMLPg0n0WbmmL3Oc7MuJJ6k1KuY/wBHd7jvmlA/daK/Np9VV3fZe1lYz3nAHpXP4VWrRAXE2wy8B/bym9zYc8/OWtpP2eyNjGUlo77+Ij9lvn/uVbdN3GeVsYyrm48GjU/neQpG0lq7S0ycGnAOjcvnX1UmxnsLFJJ7czuzafuDxH+oei8BZaV/9N7n9D2npAL22Hx+57tW0uCUNha3sGDAGEZPbo4nrx/ErpDs4yd7Xwu/RPqcJriaQaFpPAHfru5iluywmaVkY9o5ngNSfQFfSbss7WN7ooKkAcGtJa0fAnq4qrxTjhgBT1+69vbJqKmqelpPFiuWKJoAaD1GVeNPqanmVLmtDGCrnNaOZA+arL27eQUge2NuIhzzrQA1cOABFOPQZqv2bhi7ZxY98vczkeNXB2eAnOgqsv8AGXU1Ha/Z+9hLeLCQqiWdr2ls8bcRfiFadwF2etKjKvmqy13s2YFs0cvZuoKMa/uk0pjdl3vugEDnu7G4GWmEYnObR8pFKUqZX1JBGavLNDgaG4i6m80qeZoAF3ejS6ty1+ftlObO+ukyE10/YWuka0yyZ4HYe7G3IYjxdn8+a73Ta47XAYZpavp7QaCDU0e0+0cxX811TIQ2tBqanqdVnr62fgjjMmENAka4kd0huQc1vWhIHEqVOIWr0XviuLH7p4ThqRTNdOUxVrsronuY4ZtND+PQ6q4th+0WRsuskBDH8TGfC4/n3l22ta2TBaGaOLo3ftMJAPmAfIBRtlXgyvhPhmY5h60JB/q9Vqly9IVd1+OsJUC4XKbH6JXXZbTDKyQeyc/2dHD0JWigjbBeOHLs5gacC14qB0xCiyrmkEg6jI9Rqry9nl1mskwPeaDGTzae7/SSva6BmH/oEfInlNrA9mf7lhfVnNlZLEP1MrS6P7sjSHFnQgGn+VJv6ziG72x8OzH71cTvjVTXYbdZAcqmh6SNOY+Y6FV+3tooyJnFxd6Cg/qWZScvURDqDn4by04CqzDS2XjMYiIt+Z0IiJEIiJEIiJEIiJEIiJEK1uy4jaIXujP6Rjs2He0ioodxqHa/BVSu9krz7GcBxo2Tunka90+uXmoOILimWTUSSmFLANpJ+wk5bJLGcqgGh3Fpof6vgpdqhFojtFpfm0MkbCODQCC/qSMuS/dprCYn/aIhm9ro3U957cLHetB6KRtGRBYuzG8NjH1+AKyGcVKi1E1aw7ra/HhLoXCpVtvomcvfKx2RvESO/mH+5eNkWA2pnIOP8p/FWMl4zR2ayCE5vDm0wtdVwcAPEMt6s7r+2CcNmLSzDUkBgzIyzABqDllyVl6pWiy5Z4t89Ttb5kQQFwc9tuyYWR+IkneSfU1V5fkLhZrKA04BHiJoaYnkHM6f5XJm09pLg3tBUkDwR61p7q+htZkAc8tTTPnlknFcQ1FkLKPPsty7Yo0g4YA+kxVxWIRWeeYuHadmcIaauYHDIkbicj0C0mzcuKyxcQ3Ca8Rl/fzVbabzma+2MDhVjA+Putybq7dnrvVLd218rJC6TvtdTEAA05ZBwplWmXOg4BV3pVOIVjlfI69mmnb5yRXSkQPus2MdqbF3JDhzOEnIOBJIo7SvI5qvuy8zLa5G4QBGygoa1BcDU0y4KfZL3hnaKOHe9lwpXjkfF5VXKKwxx2kdmxrMUb64RStHx0yHUqktlxBlOK0sG5sQcpWbMXu90j4SO610hBocu/k3IUHtHPVadYh1gtMMYmgkOF5xOaKZEngcnDnu6LY2R7ixpeACQCQDWmWlaZrvjEW+NLWPvvOaDG2EzsqjaqyvkszwzUUcRxaMyPr5K3UG+L1bZ4i92Z0a2tKnhpwqfJVqJYVFKi5vJXthN5irOMVgmB9iRjx0dQemqgXJLhtEJr/qNHqafVaGHaCV1lnlOEEPY1gwigzFRnrkd6g3btHO+aNpLaOe0HuM0LhXdwX0CmphqdEanfsHZM0hbrn6dsrL7YG2iYf9R3xNfqpwOK7T92f5s/8AZd722kmbPK1pbRryB3GHQ01IXu13g+a73OkIJMwaKADINB3ea9LOVp3A1G/8+Yst2secvWQiyztLcopyGuG5stO64cA7Tqs/ta501r7NgLi0NaAOJ7x+Y9FfuP2i76jxdmCP+4z/ANmr82dsYOO1PFHSkltfZj3dK09AFnU6n4iardYZeO3pfyll1x2QaHOZO+rn+zCNrnVe4FzgNAKgADj7WarFYX9eXbzvePDo39kaeuZ81Xrbo4sAx6yg9sRw6QiIpZxCIiRCIiRCIiRCIiRCIrPZ2ZgmDZWhzJBgNeJ8J5Z0z5rl2wqWte09UXNpqtmr0Fqh7OTN7KV5gGrXdajPmOa8X3ZPtVoENaNjic8/tuyZ6ZH1UC23O+wyttENXRg94bw06g8Rz3GleKubokDrTaXjMEQ0P3THUfNYDhUY1qRytcdhuAfeaS3YBH1+M5TXOMUFmJ1htOE8sVSP5nNC1VhvGOZodG6oNeuRocvMeo4rKWIVntlnGReXPj/7jXYm/MH91Z6y22SJ2JhLTU8aVoKinp8FYfhf+QTnY6jxz95Etb8dvuk+nvscbiCWNJGYJaCQa1qDTLNdlBua8xaImyAUJqHDWjhqPkfNTljOGU4W2l5SCLiZK+rQ2C3se7wSRhr/ANk1afk0+Szd4XW6KYxUJNe5TPE0+EjjX51Wo24sGIRPaCX4sAAFaggkehHxXmC0tiayCSVotIYWtkLQRHWlGF3Gm/d89uhVw01ZczaxHdoe4byhUS7EH7faQ2yQ2eL7NaCXl5xPDaERGmVOLt5p/mds3ZME3dnE0ZjdhzNW96OoLT4d3oszPcs4l7MxuLznlnUV8WLhzPmtJs3s5PA8yOLGktLaGriMwa5UG7iveICLTJx5n17RyimWLDo6S32fkJhDXgDCBShrVhFWk8DTUclLsIo3D7hLfIeH4EKPYbHFZI8IOpJO8udQVoB0HRd7LKAHFxoalzq5AeZyNABmsipZixXQmXVyAB1khsoJIBBI1AIy/NCsztszFCHGowPAbXKpIzPwy6FWllmGBz7MwPaS46lpdJizOJwzFK58gAuE13y2lzO3DY2MeHBjTjLiNA40AA19VJQtSqYzoPPy1nFTprhG/lMzerDDZIYSKPe50rxvG5oPl8lx2VhraWuPhjDnk8gKfMhdr1/T28sNSO0azL3QQHU4e0VLt9hFihmFe9M7Azj2QzJ+JB8lsY7U/wAf+n+dfIe0pYeli2X4manmxvc46uJd6mv1V9JZibLZIRrNIXeVcIPo4HyVFZ4C97WN1cQB1JotbG5rrxijb4YGYR1DDX4kDyUnEthsBtc+Qy9TOKQve++XnJ9ww9lJaLN7LSHs/YePpRQtr72EUYs0eVWjFTczQN86enVTLfa2w2t0h0FmJPMiXIeZNFW3Ts26dxtFqJo44sOleZ91tNBwWbTw4vz1NMvE/c5ba9vxpr8TJIpd62lskr3MADK0aAKAMGQy3aV81EW8pJAJmcRYwiIvZ5CIiRCIiRCIiRCIiRCIiRN9sxfwnZ2Uh/SNFM/bbx5niPNTLsujsJZC3wPDaD3S2vd6d4U9F85ixNo9uIYTk4VyPXcVttndqxLSOWgk0DtA78Hct+7gsPi+FamGal1TqJoUawawfUTO2+0PjtkkzR4Jszu3909QHBetpIA12OPOKekjTwdQ4hy8R9eSvbssLZJrdE8ZOc344yCOlQVVXeAe0sM5p3j2bvdkH0dr5nirC1Re4/yBftBAN/AyIpl338/7OOyl9dhLhcf0clAeTtzvof7Lam+IxJ2TnYXkgBpBzroQdCD/AGXzWawvbIYi04waYRnU7qcarW2e1tjayCWVotAaQ2Sgd2eKlGFx303/ANqx8bQR2DjU8vffLn6TuhUZRhO3200tpiLmkNdhcQaOoDQ0oDn1XzK87skgeWyg1JNHah3MHf8ANWdovi2WWsL3caOIxGnFrjqOui5x7VykYZmtmZva5oHnUDI86LrhKFWhcrZgfPwnlaolTI3Bmt2diDLLG4VcSwOOdSTSoaK8NAFAsF9SzymN7HwgBxoMjlSgq5ta56ii43TtBAxuGN5YK/q5a0FdcMgrQda+SszbxI9lCw0D82yNf7HLPdwVJkKs5Zdb5naThgQLGSLHYGPijL2hxLWkk1JJw+1Xxa71+y3Q17gXOcWtNWx90MHCrQO9TmSoN13lGyONwkHZOaAanJkoaCW56VFcuIy1U6yX7BK4tZICRTlrwrSum5QOtVSSL29v1JAUIAMngIiKpJplb4uhjrSwRt7PDWWaQVFBWozOVahyzt/3t9omLh4B3WD7vHqdfTgtHthaXvjIicDGw0mDdQdQHfd+vRZS7LudPII2anU7g3eSvouDHQFSodB5c7/dJmV+thXeWezsQibJanjKMEMHGQig9K/Hkv3ZUu+1sc+tXh7qnfUOqfVrl2nDbRNFZIf1MepG+njf8wDxPNXEsAF4wtaKBkByG4d9oHxC4q1cmvqwPgAMvPWeomltAfXeTZ7mEtp7V+bWta1rdxcHF1TyFRlxHJVO1+0AAMEZzOTyNw93qd/LqvG0W19KxwHk6T6N/H04rIvYRmQc9CQc+OZ1XHCcKzFXq7aCdVqwF1TxM8oiLZlGEREiEREiEREiEREiEREiEREiWdw30bNJXVjsnt4jiOYWrtWz1mtTO0iIaTo5mlfvN4+hWBUy7b2ks7qxupXVpzB6j66qlxHDMx/JSNm9++T06oAwuLiai62ywWsCYV7RmDtBmHOb4DXjhFKFVu21lw2gOHttB825H4Bqubv2xhlAbKOzOWubajQ13Z556cV62saezitEeZieHVGYwmm/hUN9Vn03dOIUutiRbsPL4lplVqZwm+8rrpvf7Q3CS1tqDC2OVw8Q4V3O19a8Qsxa7O9j3NkBDgc669edeO9bK89mo7QwTWejXOAcAMg7f+67nx14qnZerJR2NtaatyEoHfaeDuP5yOqtUKi3LUx3jcd3MdnlykNRTkGPcdj/AGR7Df1GdlOztotwPib+y789Qurtn2TZ2WUP/wCm84Xj8fzmuNu2ckYMcZE0Z0ezPLmBmPiqkFWVVW6VFre3iNvQyIkjJx975JtV2SxeONzeZBp6jJTtlnf8x/8AnJ/SuNm2itEfhldTg6jv6qqzu2/pJpML2s8EhqG0OUTt9dFzWNX8bBgNNj8f2epgxAgmUEFpIY5lcngVHMEFp66jzK72S5ppfBE486UHq6gU1u1kwHcZEz9mP8Solrv2eXJ8rqcAcI9G0Ul6p0AHjf8AXvOehuSZtnbQRwMDZi1rwAMEbjIQAN+Qp5/FVN9baAjDZ656vIpT9kHfzKyIFchvVzZNm3Ye0tDhBH97xHkG8evoVT/4dCkcTm5+7an1k356j5LONwOmMw7EYnHxA+EtOuPl+QrC+LxihD4bKAMZ/SPBr+408FzfeZfSzWKMsa7In238S4+yPpw0VxFc8VhgdM+j5QMidA85NDQee/XXRKrgOGcZnRdzyLfEIpwkKe8/qRdgrL3pZCNAGD5u+TV+yWWa1TzOj7rHUj7Q6dm3xBvvVcN27fmrTZuEQWUOkIbjJe4uNNdK15AKHeO2sbBhgbiIyBIwtHQan4KqXqVK7mmt9r7C0mAVaahjaSW3ZZbCzG8AuGjnULieDRoPLzKxl7Xm60SF7ujRwbuC5263yTOxSOLj8AOAG4KOtLh+GNM43N2P3KVatXF0VFhCIiuSCEREiEREiEREiEREiEREiEREiEREiW117Om0NrHLHUatOIEfDTmFbWS4rbZ6hmB7DUOYXVaQdcnAU8llYpS0hzSWkaEGhHmFoLDtvMzKQNkHHwn1GXwVHiErnqWI5GWKbU97g9ktbjnks7jFJFI2Jxq0nvBjjq0ubkWniac95Xra3Z/tW9tGO+0d4D2m8eZHxHkvMe3kXtRvB5YT9QjtvYt0cn8n+5Z2DiBVFRUsd+RlrFSKYS2UyFivGSE1jeW9ND1ByKtf+PxS/wD2bO1x9+PuO8+Pqvy8bdY5iXdnLG46luAgniWl3yoqgw1dSPE/92h9AStXCtXpMpB9fMSncpkDcfdpbfYrE/wWh8fJ7K/EU+ak3fc8LH4vtsVMLhkWtObSPaJ4qhlsUjM3Rvb1a4fMLjVPxFhYObeB+IxgHNfeXY2fiHitsPl3vqv37NYY/FLJKeDG4R6n8VSAE5BdnXfKBUxPpxwOp60Xppn/AE59B8TwMNl95anaRseVmgZF98993qf7qptFpkldV7nPcchXM9APoF+QNYT33ED7rQ4/FwCvLsveyWc4mxSvf7zsGXQA0HzXhC0s0Uk/dzPQS/WNh92mh2auMWaPE+naOFXH3Rrhr8+fQKvvJ81plGGzvdEzNjXdxrne+7FQ04DfyqV2bt5Dvjk/k/3LzLt7GPDE89S1vyJWStPiPyGoUuT9+5y4WpYQobKQ7Xs7bbQcUr2DgC40HQNBCp72uT7Pk6Vjne63ETTicslMt+2U8mTaRj7uZ/iP0AVE5xJqTUnUlafDpXHXsByAlSo1M9W5PMz8REV2QQiIkQiIkQiIkQiIkQiIkQiIkQiIkQiIkQiIkSfdV2NnOHtmxu3BwOfQ115LQQ7Ae/N/Cz6k/RZBTrJfk8WTJXAcCcQ9HVoqlenXb/re3ePmTU2pjrrNpZdjrMzVpefvH6CgVqGRwtyDI2jo0LBf/MbTTxt64GqPZ4Z7bIG4i86kuJo0ceA6BZzcFWbOs+UtCugyprnNfadsbO00bikOncbv6mlfKqC5rPOO0ks5iJ3E4CeoY755rg+zQXdFjpjlOQJ1J5e63jT4rHXheUk7sUjq8BuHIDclDhxUzokgc9z3DKKlXD/2WJ5TbT2uGw5CzPDd8jQ0jzcXV9aKZYdo4JsmyAO913dPxyPksjcO0roSGSkviORBzwjiOI5enO0vzZFr29pZqZiuAaEa1bw6adFxU4dFbDWJBOjbHvvpPVqsRdPKaG13RDL+sia48aUPqM1T2nYWF3gc9nmHD45/FZax39aIe62Q0GWF3eA5Udp5UUiTa+1H/UA6Nb9QVKvB8TTNkfLx9s5ya9Jussn2rYfAC42hgaNS5pb/AOSzU7AHENdiA0dQivOhXu02x8hrI9zjzJPpwXFadFKij/6NfwlR2U9UWhERTyOEREiEREiEREiEREiEREiEREiEREiEREiEREiEREiEREifrGFxAAqSQAOJOgX0u5rsbZYaEitMT3c6Z58AvmYNMxkuslse4Uc95HAucR6EqnxXDtXAUNYSejVFO5tnJl/XsbRMXeyMmD7vHqdf8KuRFaRAihV0EhZixuYWy2Kvmo7B5zGbOY3t8teleCxqAqLiKArIUM7p1DTa4ms21uUD9Owamkg57nfQ+Sya6yWyRwo6R5HAucR6ErknD02poEY3tFRgzXAhERTyOEREiEREiEREiEREiEREiEREiEREiEREiEREiEREiEREiEREiEREiEREiEREiEREiEREiEREiEREiEREiEREiEREiEREif/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1042" name="Picture 1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43400" y="2834560"/>
            <a:ext cx="1212937" cy="921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47" name="Picture 23" descr="http://voiceoftheturtle.org/raj/blog/world%20bank%20logo.g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91200" y="2758787"/>
            <a:ext cx="1066800" cy="1073002"/>
          </a:xfrm>
          <a:prstGeom prst="rect">
            <a:avLst/>
          </a:prstGeom>
          <a:noFill/>
          <a:extLst>
            <a:ext uri="{909E8E84-426E-40DD-AFC4-6F175D3DCCD1}">
              <a14:hiddenFill xmlns:a14="http://schemas.microsoft.com/office/drawing/2010/main">
                <a:solidFill>
                  <a:srgbClr val="FFFFFF"/>
                </a:solidFill>
              </a14:hiddenFill>
            </a:ext>
          </a:extLst>
        </p:spPr>
      </p:pic>
      <p:pic>
        <p:nvPicPr>
          <p:cNvPr id="1049" name="Picture 2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25409" y="2719821"/>
            <a:ext cx="1147618" cy="9836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rmAutofit/>
          </a:bodyPr>
          <a:lstStyle/>
          <a:p>
            <a:r>
              <a:rPr lang="en-US" dirty="0" smtClean="0"/>
              <a:t>About Me</a:t>
            </a:r>
            <a:endParaRPr lang="en-US" dirty="0"/>
          </a:p>
        </p:txBody>
      </p:sp>
    </p:spTree>
    <p:extLst>
      <p:ext uri="{BB962C8B-B14F-4D97-AF65-F5344CB8AC3E}">
        <p14:creationId xmlns:p14="http://schemas.microsoft.com/office/powerpoint/2010/main" val="2080158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fade">
                                      <p:cBhvr>
                                        <p:cTn id="7" dur="500"/>
                                        <p:tgtEl>
                                          <p:spTgt spid="10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39"/>
                                        </p:tgtEl>
                                        <p:attrNameLst>
                                          <p:attrName>style.visibility</p:attrName>
                                        </p:attrNameLst>
                                      </p:cBhvr>
                                      <p:to>
                                        <p:strVal val="visible"/>
                                      </p:to>
                                    </p:set>
                                    <p:animEffect transition="in" filter="fade">
                                      <p:cBhvr>
                                        <p:cTn id="12" dur="500"/>
                                        <p:tgtEl>
                                          <p:spTgt spid="103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37"/>
                                        </p:tgtEl>
                                        <p:attrNameLst>
                                          <p:attrName>style.visibility</p:attrName>
                                        </p:attrNameLst>
                                      </p:cBhvr>
                                      <p:to>
                                        <p:strVal val="visible"/>
                                      </p:to>
                                    </p:set>
                                    <p:animEffect transition="in" filter="fade">
                                      <p:cBhvr>
                                        <p:cTn id="17" dur="500"/>
                                        <p:tgtEl>
                                          <p:spTgt spid="103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42"/>
                                        </p:tgtEl>
                                        <p:attrNameLst>
                                          <p:attrName>style.visibility</p:attrName>
                                        </p:attrNameLst>
                                      </p:cBhvr>
                                      <p:to>
                                        <p:strVal val="visible"/>
                                      </p:to>
                                    </p:set>
                                    <p:animEffect transition="in" filter="fade">
                                      <p:cBhvr>
                                        <p:cTn id="22" dur="500"/>
                                        <p:tgtEl>
                                          <p:spTgt spid="104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47"/>
                                        </p:tgtEl>
                                        <p:attrNameLst>
                                          <p:attrName>style.visibility</p:attrName>
                                        </p:attrNameLst>
                                      </p:cBhvr>
                                      <p:to>
                                        <p:strVal val="visible"/>
                                      </p:to>
                                    </p:set>
                                    <p:animEffect transition="in" filter="fade">
                                      <p:cBhvr>
                                        <p:cTn id="27" dur="500"/>
                                        <p:tgtEl>
                                          <p:spTgt spid="104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49"/>
                                        </p:tgtEl>
                                        <p:attrNameLst>
                                          <p:attrName>style.visibility</p:attrName>
                                        </p:attrNameLst>
                                      </p:cBhvr>
                                      <p:to>
                                        <p:strVal val="visible"/>
                                      </p:to>
                                    </p:set>
                                    <p:animEffect transition="in" filter="fade">
                                      <p:cBhvr>
                                        <p:cTn id="32" dur="500"/>
                                        <p:tgtEl>
                                          <p:spTgt spid="10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is K4P?</a:t>
            </a:r>
            <a:endParaRPr lang="en-US" dirty="0"/>
          </a:p>
        </p:txBody>
      </p:sp>
      <p:sp>
        <p:nvSpPr>
          <p:cNvPr id="3" name="Content Placeholder 2"/>
          <p:cNvSpPr>
            <a:spLocks noGrp="1"/>
          </p:cNvSpPr>
          <p:nvPr>
            <p:ph idx="1"/>
          </p:nvPr>
        </p:nvSpPr>
        <p:spPr>
          <a:xfrm>
            <a:off x="457200" y="1447800"/>
            <a:ext cx="8153400" cy="4724400"/>
          </a:xfrm>
        </p:spPr>
        <p:txBody>
          <a:bodyPr>
            <a:normAutofit/>
          </a:bodyPr>
          <a:lstStyle/>
          <a:p>
            <a:pPr marL="400050" lvl="1" indent="0">
              <a:buNone/>
            </a:pPr>
            <a:endParaRPr lang="en-US" sz="2000" dirty="0" smtClean="0"/>
          </a:p>
          <a:p>
            <a:pPr marL="400050" lvl="1" indent="0">
              <a:buNone/>
            </a:pPr>
            <a:endParaRPr lang="en-US" sz="2000" dirty="0"/>
          </a:p>
          <a:p>
            <a:pPr marL="400050" lvl="1" indent="0">
              <a:buNone/>
            </a:pPr>
            <a:endParaRPr lang="en-US" sz="2000" dirty="0" smtClean="0"/>
          </a:p>
          <a:p>
            <a:pPr marL="400050" lvl="1" indent="0">
              <a:buNone/>
            </a:pPr>
            <a:r>
              <a:rPr lang="en-US" sz="2800" dirty="0" smtClean="0"/>
              <a:t>Generating, synthesizing, and contextualizing evidence so that it is useful in guiding policy making.  </a:t>
            </a:r>
            <a:endParaRPr lang="en-US" sz="2800" dirty="0"/>
          </a:p>
          <a:p>
            <a:pPr marL="400050" lvl="1" indent="0">
              <a:buNone/>
            </a:pPr>
            <a:endParaRPr lang="en-US" sz="2000" dirty="0"/>
          </a:p>
          <a:p>
            <a:pPr marL="400050" lvl="1" indent="0">
              <a:buNone/>
            </a:pPr>
            <a:r>
              <a:rPr lang="en-US" sz="1800" dirty="0" smtClean="0"/>
              <a:t>		</a:t>
            </a:r>
            <a:endParaRPr lang="en-US" sz="1600" i="1" dirty="0"/>
          </a:p>
        </p:txBody>
      </p:sp>
    </p:spTree>
    <p:extLst>
      <p:ext uri="{BB962C8B-B14F-4D97-AF65-F5344CB8AC3E}">
        <p14:creationId xmlns:p14="http://schemas.microsoft.com/office/powerpoint/2010/main" val="3630875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K4P in Liberia</a:t>
            </a:r>
            <a:endParaRPr lang="en-US" dirty="0"/>
          </a:p>
        </p:txBody>
      </p:sp>
      <p:sp>
        <p:nvSpPr>
          <p:cNvPr id="7" name="TextBox 6"/>
          <p:cNvSpPr txBox="1"/>
          <p:nvPr/>
        </p:nvSpPr>
        <p:spPr>
          <a:xfrm>
            <a:off x="304800" y="4038600"/>
            <a:ext cx="8153400" cy="384721"/>
          </a:xfrm>
          <a:prstGeom prst="rect">
            <a:avLst/>
          </a:prstGeom>
          <a:noFill/>
        </p:spPr>
        <p:txBody>
          <a:bodyPr wrap="square" rtlCol="0">
            <a:spAutoFit/>
          </a:bodyPr>
          <a:lstStyle/>
          <a:p>
            <a:endParaRPr lang="en-US" sz="1900" dirty="0">
              <a:latin typeface="Arial" pitchFamily="34" charset="0"/>
              <a:cs typeface="Arial" pitchFamily="34" charset="0"/>
            </a:endParaRPr>
          </a:p>
        </p:txBody>
      </p:sp>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914400"/>
            <a:ext cx="6391275" cy="52162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889480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normAutofit/>
          </a:bodyPr>
          <a:lstStyle/>
          <a:p>
            <a:r>
              <a:rPr lang="en-US" dirty="0" smtClean="0">
                <a:latin typeface="Arial" charset="0"/>
                <a:cs typeface="Arial" charset="0"/>
              </a:rPr>
              <a:t>Dental Care Use</a:t>
            </a:r>
            <a:endParaRPr lang="en-US" dirty="0" smtClean="0">
              <a:latin typeface="Arial" charset="0"/>
              <a:cs typeface="Arial" charset="0"/>
            </a:endParaRPr>
          </a:p>
        </p:txBody>
      </p:sp>
      <p:sp>
        <p:nvSpPr>
          <p:cNvPr id="4" name="Down Arrow 3"/>
          <p:cNvSpPr/>
          <p:nvPr/>
        </p:nvSpPr>
        <p:spPr>
          <a:xfrm>
            <a:off x="3286125" y="3038475"/>
            <a:ext cx="152400" cy="45720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own Arrow 6"/>
          <p:cNvSpPr/>
          <p:nvPr/>
        </p:nvSpPr>
        <p:spPr>
          <a:xfrm>
            <a:off x="5867400" y="2686050"/>
            <a:ext cx="152400" cy="45720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own Arrow 7"/>
          <p:cNvSpPr/>
          <p:nvPr/>
        </p:nvSpPr>
        <p:spPr>
          <a:xfrm>
            <a:off x="4572000" y="2819400"/>
            <a:ext cx="152400" cy="45720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p:cNvCxnSpPr/>
          <p:nvPr/>
        </p:nvCxnSpPr>
        <p:spPr>
          <a:xfrm flipV="1">
            <a:off x="1786270" y="2819400"/>
            <a:ext cx="652130" cy="337400"/>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3200400" y="2745950"/>
            <a:ext cx="652130" cy="337400"/>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295400"/>
            <a:ext cx="8638438" cy="472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685607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normAutofit/>
          </a:bodyPr>
          <a:lstStyle/>
          <a:p>
            <a:r>
              <a:rPr lang="en-US" dirty="0" smtClean="0">
                <a:latin typeface="Arial" charset="0"/>
                <a:cs typeface="Arial" charset="0"/>
              </a:rPr>
              <a:t>Dental Care Use</a:t>
            </a:r>
            <a:endParaRPr lang="en-US" dirty="0" smtClean="0">
              <a:latin typeface="Arial" charset="0"/>
              <a:cs typeface="Arial" charset="0"/>
            </a:endParaRPr>
          </a:p>
        </p:txBody>
      </p:sp>
      <p:sp>
        <p:nvSpPr>
          <p:cNvPr id="4" name="Down Arrow 3"/>
          <p:cNvSpPr/>
          <p:nvPr/>
        </p:nvSpPr>
        <p:spPr>
          <a:xfrm>
            <a:off x="3286125" y="3038475"/>
            <a:ext cx="152400" cy="45720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own Arrow 6"/>
          <p:cNvSpPr/>
          <p:nvPr/>
        </p:nvSpPr>
        <p:spPr>
          <a:xfrm>
            <a:off x="5867400" y="2686050"/>
            <a:ext cx="152400" cy="45720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own Arrow 7"/>
          <p:cNvSpPr/>
          <p:nvPr/>
        </p:nvSpPr>
        <p:spPr>
          <a:xfrm>
            <a:off x="4572000" y="2819400"/>
            <a:ext cx="152400" cy="45720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p:cNvCxnSpPr/>
          <p:nvPr/>
        </p:nvCxnSpPr>
        <p:spPr>
          <a:xfrm flipV="1">
            <a:off x="1786270" y="2819400"/>
            <a:ext cx="652130" cy="337400"/>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3200400" y="2745950"/>
            <a:ext cx="652130" cy="337400"/>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0676" y="1361453"/>
            <a:ext cx="7515048" cy="21342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30186" y="3810000"/>
            <a:ext cx="3248025" cy="2314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39452300"/>
      </p:ext>
    </p:extLst>
  </p:cSld>
  <p:clrMapOvr>
    <a:masterClrMapping/>
  </p:clrMapOvr>
  <p:timing>
    <p:tnLst>
      <p:par>
        <p:cTn id="1" dur="indefinite" restart="never" nodeType="tmRoot"/>
      </p:par>
    </p:tnLst>
  </p:timing>
</p:sld>
</file>

<file path=ppt/theme/theme1.xml><?xml version="1.0" encoding="utf-8"?>
<a:theme xmlns:a="http://schemas.openxmlformats.org/drawingml/2006/main" name="HPI PowerPoint template">
  <a:themeElements>
    <a:clrScheme name="HPI Custom Colors">
      <a:dk1>
        <a:sysClr val="windowText" lastClr="000000"/>
      </a:dk1>
      <a:lt1>
        <a:sysClr val="window" lastClr="FFFFFF"/>
      </a:lt1>
      <a:dk2>
        <a:srgbClr val="797770"/>
      </a:dk2>
      <a:lt2>
        <a:srgbClr val="EEECE1"/>
      </a:lt2>
      <a:accent1>
        <a:srgbClr val="993366"/>
      </a:accent1>
      <a:accent2>
        <a:srgbClr val="007681"/>
      </a:accent2>
      <a:accent3>
        <a:srgbClr val="F26522"/>
      </a:accent3>
      <a:accent4>
        <a:srgbClr val="F0B323"/>
      </a:accent4>
      <a:accent5>
        <a:srgbClr val="339933"/>
      </a:accent5>
      <a:accent6>
        <a:srgbClr val="3366CC"/>
      </a:accent6>
      <a:hlink>
        <a:srgbClr val="3366CC"/>
      </a:hlink>
      <a:folHlink>
        <a:srgbClr val="993366"/>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HPI PowerPoint template</Template>
  <TotalTime>352</TotalTime>
  <Words>1831</Words>
  <Application>Microsoft Office PowerPoint</Application>
  <PresentationFormat>On-screen Show (4:3)</PresentationFormat>
  <Paragraphs>207</Paragraphs>
  <Slides>40</Slides>
  <Notes>38</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HPI PowerPoint template</vt:lpstr>
      <vt:lpstr> K4P  Using data, evidence and research to inform policy decisions  </vt:lpstr>
      <vt:lpstr>Big Data</vt:lpstr>
      <vt:lpstr>Big Data</vt:lpstr>
      <vt:lpstr>Agenda</vt:lpstr>
      <vt:lpstr>About Me</vt:lpstr>
      <vt:lpstr>What is K4P?</vt:lpstr>
      <vt:lpstr>K4P in Liberia</vt:lpstr>
      <vt:lpstr>Dental Care Use</vt:lpstr>
      <vt:lpstr>Dental Care Use</vt:lpstr>
      <vt:lpstr>Dental Care Use</vt:lpstr>
      <vt:lpstr>Dental Care Use </vt:lpstr>
      <vt:lpstr>Dental Care Use</vt:lpstr>
      <vt:lpstr>Medicaid</vt:lpstr>
      <vt:lpstr>Medicaid</vt:lpstr>
      <vt:lpstr>Medicaid</vt:lpstr>
      <vt:lpstr>Innovative Client Engagement in Medicaid</vt:lpstr>
      <vt:lpstr>PowerPoint Presentation</vt:lpstr>
      <vt:lpstr>Why is Adult Dental Care Use Falling? </vt:lpstr>
      <vt:lpstr>Barriers to Dental Care Use</vt:lpstr>
      <vt:lpstr>Dental Care Use – Cost Barriers</vt:lpstr>
      <vt:lpstr>Dental Care Use – Cost Barriers</vt:lpstr>
      <vt:lpstr>Dental Care Use - ERs</vt:lpstr>
      <vt:lpstr>Provider Shortage Assessment </vt:lpstr>
      <vt:lpstr>Medicaid Expansion</vt:lpstr>
      <vt:lpstr>Medicaid Expansion</vt:lpstr>
      <vt:lpstr>Making the Medicaid Expansion Work</vt:lpstr>
      <vt:lpstr>Making the Medicaid Expansion Work</vt:lpstr>
      <vt:lpstr>Making the Medicaid Expansion Work</vt:lpstr>
      <vt:lpstr>Making the Medicaid Expansion Work</vt:lpstr>
      <vt:lpstr>Emphasis on Value</vt:lpstr>
      <vt:lpstr>Emphasis on Value</vt:lpstr>
      <vt:lpstr>Emphasis on Value</vt:lpstr>
      <vt:lpstr>Making the Value Agenda Work</vt:lpstr>
      <vt:lpstr>Making the Value Agenda Work</vt:lpstr>
      <vt:lpstr>The Role of the Dental Practice</vt:lpstr>
      <vt:lpstr>The Role of the Dental Practice</vt:lpstr>
      <vt:lpstr>The Role of the Dental Practice</vt:lpstr>
      <vt:lpstr>The Role of the Dental Practice</vt:lpstr>
      <vt:lpstr>The Role of the Dental Practice</vt:lpstr>
      <vt:lpstr>Thank You!</vt:lpstr>
    </vt:vector>
  </TitlesOfParts>
  <Company>American Dental Association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Looking Back, Looking Forward  Dentistry at a Crossroads</dc:title>
  <dc:creator>Marko Vujicic</dc:creator>
  <cp:lastModifiedBy>Marko Vujicic</cp:lastModifiedBy>
  <cp:revision>40</cp:revision>
  <dcterms:created xsi:type="dcterms:W3CDTF">2014-05-07T19:51:12Z</dcterms:created>
  <dcterms:modified xsi:type="dcterms:W3CDTF">2014-06-11T15:10:23Z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3720600</vt:lpwstr>
  </property>
  <property fmtid="{D5CDD505-2E9C-101B-9397-08002B2CF9AE}" name="NXPowerLiteSettings" pid="3">
    <vt:lpwstr>C7000400038000</vt:lpwstr>
  </property>
  <property fmtid="{D5CDD505-2E9C-101B-9397-08002B2CF9AE}" name="NXPowerLiteVersion" pid="4">
    <vt:lpwstr>S7.2.2</vt:lpwstr>
  </property>
</Properties>
</file>